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9" r:id="rId1"/>
  </p:sldMasterIdLst>
  <p:notesMasterIdLst>
    <p:notesMasterId r:id="rId22"/>
  </p:notesMasterIdLst>
  <p:handoutMasterIdLst>
    <p:handoutMasterId r:id="rId23"/>
  </p:handoutMasterIdLst>
  <p:sldIdLst>
    <p:sldId id="380" r:id="rId2"/>
    <p:sldId id="310" r:id="rId3"/>
    <p:sldId id="311" r:id="rId4"/>
    <p:sldId id="331" r:id="rId5"/>
    <p:sldId id="313" r:id="rId6"/>
    <p:sldId id="370" r:id="rId7"/>
    <p:sldId id="384" r:id="rId8"/>
    <p:sldId id="387" r:id="rId9"/>
    <p:sldId id="390" r:id="rId10"/>
    <p:sldId id="389" r:id="rId11"/>
    <p:sldId id="388" r:id="rId12"/>
    <p:sldId id="391" r:id="rId13"/>
    <p:sldId id="392" r:id="rId14"/>
    <p:sldId id="393" r:id="rId15"/>
    <p:sldId id="394" r:id="rId16"/>
    <p:sldId id="396" r:id="rId17"/>
    <p:sldId id="397" r:id="rId18"/>
    <p:sldId id="400" r:id="rId19"/>
    <p:sldId id="378" r:id="rId20"/>
    <p:sldId id="305" r:id="rId21"/>
  </p:sldIdLst>
  <p:sldSz cx="9144000" cy="6858000" type="screen4x3"/>
  <p:notesSz cx="6797675" cy="9926638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+mn-ea"/>
        <a:cs typeface="Arial" charset="0"/>
      </a:defRPr>
    </a:lvl1pPr>
    <a:lvl2pPr marL="742950" indent="-28575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+mn-ea"/>
        <a:cs typeface="Arial" charset="0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+mn-ea"/>
        <a:cs typeface="Arial" charset="0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+mn-ea"/>
        <a:cs typeface="Arial" charset="0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4C9BB4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60"/>
  </p:normalViewPr>
  <p:slideViewPr>
    <p:cSldViewPr>
      <p:cViewPr>
        <p:scale>
          <a:sx n="90" d="100"/>
          <a:sy n="90" d="100"/>
        </p:scale>
        <p:origin x="-1398" y="-12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65"/>
        <p:guide pos="2149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5300"/>
          </a:xfrm>
          <a:prstGeom prst="rect">
            <a:avLst/>
          </a:prstGeom>
        </p:spPr>
        <p:txBody>
          <a:bodyPr vert="horz" lIns="90965" tIns="45482" rIns="90965" bIns="45482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1275" y="0"/>
            <a:ext cx="2944813" cy="495300"/>
          </a:xfrm>
          <a:prstGeom prst="rect">
            <a:avLst/>
          </a:prstGeom>
        </p:spPr>
        <p:txBody>
          <a:bodyPr vert="horz" lIns="90965" tIns="45482" rIns="90965" bIns="45482" rtlCol="0"/>
          <a:lstStyle>
            <a:lvl1pPr algn="r">
              <a:defRPr sz="1200"/>
            </a:lvl1pPr>
          </a:lstStyle>
          <a:p>
            <a:pPr>
              <a:defRPr/>
            </a:pPr>
            <a:fld id="{EE4C2122-71B9-4682-8CBB-26A55922984D}" type="datetimeFigureOut">
              <a:rPr lang="ru-RU"/>
              <a:pPr>
                <a:defRPr/>
              </a:pPr>
              <a:t>18.04.2018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4813" cy="495300"/>
          </a:xfrm>
          <a:prstGeom prst="rect">
            <a:avLst/>
          </a:prstGeom>
        </p:spPr>
        <p:txBody>
          <a:bodyPr vert="horz" lIns="90965" tIns="45482" rIns="90965" bIns="45482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1275" y="9429750"/>
            <a:ext cx="2944813" cy="495300"/>
          </a:xfrm>
          <a:prstGeom prst="rect">
            <a:avLst/>
          </a:prstGeom>
        </p:spPr>
        <p:txBody>
          <a:bodyPr vert="horz" lIns="90965" tIns="45482" rIns="90965" bIns="45482" rtlCol="0" anchor="b"/>
          <a:lstStyle>
            <a:lvl1pPr algn="r">
              <a:defRPr sz="1200"/>
            </a:lvl1pPr>
          </a:lstStyle>
          <a:p>
            <a:pPr>
              <a:defRPr/>
            </a:pPr>
            <a:fld id="{6DCEBF0A-24C5-4CAF-A92A-2D681B26F4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AutoShape 1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965" tIns="45482" rIns="90965" bIns="45482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ru-RU" dirty="0">
              <a:cs typeface="+mn-cs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2944813" cy="4937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89532" tIns="46557" rIns="89532" bIns="46557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ts val="298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09645" algn="l"/>
                <a:tab pos="1819290" algn="l"/>
                <a:tab pos="2728935" algn="l"/>
                <a:tab pos="3638580" algn="l"/>
                <a:tab pos="4548226" algn="l"/>
                <a:tab pos="5457871" algn="l"/>
                <a:tab pos="6367516" algn="l"/>
                <a:tab pos="7277161" algn="l"/>
                <a:tab pos="8186806" algn="l"/>
                <a:tab pos="9096451" algn="l"/>
                <a:tab pos="10006096" algn="l"/>
              </a:tabLst>
              <a:defRPr sz="1200">
                <a:solidFill>
                  <a:srgbClr val="000000"/>
                </a:solidFill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340" name="Rectangle 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19163" y="744538"/>
            <a:ext cx="4960937" cy="37211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6" name="Rectangle 4"/>
          <p:cNvSpPr>
            <a:spLocks noGrp="1" noChangeArrowheads="1"/>
          </p:cNvSpPr>
          <p:nvPr>
            <p:ph type="body"/>
          </p:nvPr>
        </p:nvSpPr>
        <p:spPr bwMode="auto">
          <a:xfrm>
            <a:off x="906463" y="4714875"/>
            <a:ext cx="4984750" cy="44656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89532" tIns="46557" rIns="89532" bIns="46557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noProof="0" smtClean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3854450" y="0"/>
            <a:ext cx="2943225" cy="4937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89532" tIns="46557" rIns="89532" bIns="46557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ts val="298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09645" algn="l"/>
                <a:tab pos="1819290" algn="l"/>
                <a:tab pos="2728935" algn="l"/>
                <a:tab pos="3638580" algn="l"/>
                <a:tab pos="4548226" algn="l"/>
                <a:tab pos="5457871" algn="l"/>
                <a:tab pos="6367516" algn="l"/>
                <a:tab pos="7277161" algn="l"/>
                <a:tab pos="8186806" algn="l"/>
                <a:tab pos="9096451" algn="l"/>
                <a:tab pos="10006096" algn="l"/>
              </a:tabLst>
              <a:defRPr sz="1200">
                <a:solidFill>
                  <a:srgbClr val="000000"/>
                </a:solidFill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0" y="9431338"/>
            <a:ext cx="2944813" cy="4937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89532" tIns="46557" rIns="89532" bIns="46557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ts val="298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09645" algn="l"/>
                <a:tab pos="1819290" algn="l"/>
                <a:tab pos="2728935" algn="l"/>
                <a:tab pos="3638580" algn="l"/>
                <a:tab pos="4548226" algn="l"/>
                <a:tab pos="5457871" algn="l"/>
                <a:tab pos="6367516" algn="l"/>
                <a:tab pos="7277161" algn="l"/>
                <a:tab pos="8186806" algn="l"/>
                <a:tab pos="9096451" algn="l"/>
                <a:tab pos="10006096" algn="l"/>
              </a:tabLst>
              <a:defRPr sz="1200">
                <a:solidFill>
                  <a:srgbClr val="000000"/>
                </a:solidFill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54450" y="9431338"/>
            <a:ext cx="2943225" cy="4937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89532" tIns="46557" rIns="89532" bIns="46557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ts val="298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09645" algn="l"/>
                <a:tab pos="1819290" algn="l"/>
                <a:tab pos="2728935" algn="l"/>
                <a:tab pos="3638580" algn="l"/>
                <a:tab pos="4548226" algn="l"/>
                <a:tab pos="5457871" algn="l"/>
                <a:tab pos="6367516" algn="l"/>
                <a:tab pos="7277161" algn="l"/>
                <a:tab pos="8186806" algn="l"/>
                <a:tab pos="9096451" algn="l"/>
                <a:tab pos="10006096" algn="l"/>
              </a:tabLst>
              <a:defRPr sz="1200">
                <a:solidFill>
                  <a:srgbClr val="000000"/>
                </a:solidFill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fld id="{EA194894-4E75-4ECE-9462-47CE8E14E69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spcBef>
                <a:spcPts val="300"/>
              </a:spcBef>
              <a:tabLst>
                <a:tab pos="0" algn="l"/>
                <a:tab pos="909638" algn="l"/>
                <a:tab pos="1819275" algn="l"/>
                <a:tab pos="2728913" algn="l"/>
                <a:tab pos="3638550" algn="l"/>
                <a:tab pos="4548188" algn="l"/>
                <a:tab pos="5457825" algn="l"/>
                <a:tab pos="6367463" algn="l"/>
                <a:tab pos="7277100" algn="l"/>
                <a:tab pos="8186738" algn="l"/>
                <a:tab pos="9096375" algn="l"/>
                <a:tab pos="10006013" algn="l"/>
              </a:tabLst>
            </a:pPr>
            <a:fld id="{5C51D952-6E8B-42B5-A8F9-1BA785C086C9}" type="slidenum">
              <a:rPr lang="ru-RU" smtClean="0">
                <a:cs typeface="Arial" charset="0"/>
              </a:rPr>
              <a:pPr>
                <a:spcBef>
                  <a:spcPts val="300"/>
                </a:spcBef>
                <a:tabLst>
                  <a:tab pos="0" algn="l"/>
                  <a:tab pos="909638" algn="l"/>
                  <a:tab pos="1819275" algn="l"/>
                  <a:tab pos="2728913" algn="l"/>
                  <a:tab pos="3638550" algn="l"/>
                  <a:tab pos="4548188" algn="l"/>
                  <a:tab pos="5457825" algn="l"/>
                  <a:tab pos="6367463" algn="l"/>
                  <a:tab pos="7277100" algn="l"/>
                  <a:tab pos="8186738" algn="l"/>
                  <a:tab pos="9096375" algn="l"/>
                  <a:tab pos="10006013" algn="l"/>
                </a:tabLst>
              </a:pPr>
              <a:t>2</a:t>
            </a:fld>
            <a:endParaRPr lang="ru-RU" smtClean="0">
              <a:cs typeface="Arial" charset="0"/>
            </a:endParaRPr>
          </a:p>
        </p:txBody>
      </p:sp>
      <p:sp>
        <p:nvSpPr>
          <p:cNvPr id="18435" name="Text Box 1"/>
          <p:cNvSpPr txBox="1">
            <a:spLocks noChangeArrowheads="1"/>
          </p:cNvSpPr>
          <p:nvPr/>
        </p:nvSpPr>
        <p:spPr bwMode="auto">
          <a:xfrm>
            <a:off x="3854450" y="9431338"/>
            <a:ext cx="2944813" cy="495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9532" tIns="46557" rIns="89532" bIns="46557" anchor="b"/>
          <a:lstStyle/>
          <a:p>
            <a:pPr algn="r" eaLnBrk="0" hangingPunct="0">
              <a:spcBef>
                <a:spcPts val="300"/>
              </a:spcBef>
              <a:buClr>
                <a:srgbClr val="000000"/>
              </a:buClr>
              <a:buSzPct val="100000"/>
              <a:tabLst>
                <a:tab pos="0" algn="l"/>
                <a:tab pos="909638" algn="l"/>
                <a:tab pos="1819275" algn="l"/>
                <a:tab pos="2728913" algn="l"/>
                <a:tab pos="3638550" algn="l"/>
                <a:tab pos="4548188" algn="l"/>
                <a:tab pos="5457825" algn="l"/>
                <a:tab pos="6367463" algn="l"/>
                <a:tab pos="7277100" algn="l"/>
                <a:tab pos="8186738" algn="l"/>
                <a:tab pos="9096375" algn="l"/>
                <a:tab pos="10006013" algn="l"/>
              </a:tabLst>
            </a:pPr>
            <a:fld id="{7C622E5A-A6F3-4056-B26B-13454D92D180}" type="slidenum">
              <a:rPr lang="ru-RU" sz="1200">
                <a:solidFill>
                  <a:srgbClr val="000000"/>
                </a:solidFill>
                <a:latin typeface="Tahoma" pitchFamily="34" charset="0"/>
              </a:rPr>
              <a:pPr algn="r" eaLnBrk="0" hangingPunct="0">
                <a:spcBef>
                  <a:spcPts val="300"/>
                </a:spcBef>
                <a:buClr>
                  <a:srgbClr val="000000"/>
                </a:buClr>
                <a:buSzPct val="100000"/>
                <a:tabLst>
                  <a:tab pos="0" algn="l"/>
                  <a:tab pos="909638" algn="l"/>
                  <a:tab pos="1819275" algn="l"/>
                  <a:tab pos="2728913" algn="l"/>
                  <a:tab pos="3638550" algn="l"/>
                  <a:tab pos="4548188" algn="l"/>
                  <a:tab pos="5457825" algn="l"/>
                  <a:tab pos="6367463" algn="l"/>
                  <a:tab pos="7277100" algn="l"/>
                  <a:tab pos="8186738" algn="l"/>
                  <a:tab pos="9096375" algn="l"/>
                  <a:tab pos="10006013" algn="l"/>
                </a:tabLst>
              </a:pPr>
              <a:t>2</a:t>
            </a:fld>
            <a:endParaRPr lang="ru-RU" sz="120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18436" name="Text Box 2"/>
          <p:cNvSpPr txBox="1">
            <a:spLocks noChangeArrowheads="1"/>
          </p:cNvSpPr>
          <p:nvPr/>
        </p:nvSpPr>
        <p:spPr bwMode="auto">
          <a:xfrm>
            <a:off x="919163" y="744538"/>
            <a:ext cx="4964112" cy="37211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0965" tIns="45482" rIns="90965" bIns="45482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ru-RU"/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/>
          </p:nvPr>
        </p:nvSpPr>
        <p:spPr>
          <a:xfrm>
            <a:off x="906463" y="4714875"/>
            <a:ext cx="4986337" cy="4562475"/>
          </a:xfrm>
          <a:noFill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spcBef>
                <a:spcPts val="300"/>
              </a:spcBef>
              <a:tabLst>
                <a:tab pos="0" algn="l"/>
                <a:tab pos="909638" algn="l"/>
                <a:tab pos="1819275" algn="l"/>
                <a:tab pos="2728913" algn="l"/>
                <a:tab pos="3638550" algn="l"/>
                <a:tab pos="4548188" algn="l"/>
                <a:tab pos="5457825" algn="l"/>
                <a:tab pos="6367463" algn="l"/>
                <a:tab pos="7277100" algn="l"/>
                <a:tab pos="8186738" algn="l"/>
                <a:tab pos="9096375" algn="l"/>
                <a:tab pos="10006013" algn="l"/>
              </a:tabLst>
            </a:pPr>
            <a:fld id="{1D26EFC7-FCF5-46C4-BE69-23E92BBD601E}" type="slidenum">
              <a:rPr lang="ru-RU" smtClean="0">
                <a:cs typeface="Arial" charset="0"/>
              </a:rPr>
              <a:pPr>
                <a:spcBef>
                  <a:spcPts val="300"/>
                </a:spcBef>
                <a:tabLst>
                  <a:tab pos="0" algn="l"/>
                  <a:tab pos="909638" algn="l"/>
                  <a:tab pos="1819275" algn="l"/>
                  <a:tab pos="2728913" algn="l"/>
                  <a:tab pos="3638550" algn="l"/>
                  <a:tab pos="4548188" algn="l"/>
                  <a:tab pos="5457825" algn="l"/>
                  <a:tab pos="6367463" algn="l"/>
                  <a:tab pos="7277100" algn="l"/>
                  <a:tab pos="8186738" algn="l"/>
                  <a:tab pos="9096375" algn="l"/>
                  <a:tab pos="10006013" algn="l"/>
                </a:tabLst>
              </a:pPr>
              <a:t>3</a:t>
            </a:fld>
            <a:endParaRPr lang="ru-RU" smtClean="0">
              <a:cs typeface="Arial" charset="0"/>
            </a:endParaRPr>
          </a:p>
        </p:txBody>
      </p:sp>
      <p:sp>
        <p:nvSpPr>
          <p:cNvPr id="20483" name="Text Box 1"/>
          <p:cNvSpPr txBox="1">
            <a:spLocks noChangeArrowheads="1"/>
          </p:cNvSpPr>
          <p:nvPr/>
        </p:nvSpPr>
        <p:spPr bwMode="auto">
          <a:xfrm>
            <a:off x="3854450" y="9431338"/>
            <a:ext cx="2944813" cy="495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9532" tIns="46557" rIns="89532" bIns="46557" anchor="b"/>
          <a:lstStyle/>
          <a:p>
            <a:pPr algn="r" eaLnBrk="0" hangingPunct="0">
              <a:spcBef>
                <a:spcPts val="300"/>
              </a:spcBef>
              <a:buClr>
                <a:srgbClr val="000000"/>
              </a:buClr>
              <a:buSzPct val="100000"/>
              <a:tabLst>
                <a:tab pos="0" algn="l"/>
                <a:tab pos="909638" algn="l"/>
                <a:tab pos="1819275" algn="l"/>
                <a:tab pos="2728913" algn="l"/>
                <a:tab pos="3638550" algn="l"/>
                <a:tab pos="4548188" algn="l"/>
                <a:tab pos="5457825" algn="l"/>
                <a:tab pos="6367463" algn="l"/>
                <a:tab pos="7277100" algn="l"/>
                <a:tab pos="8186738" algn="l"/>
                <a:tab pos="9096375" algn="l"/>
                <a:tab pos="10006013" algn="l"/>
              </a:tabLst>
            </a:pPr>
            <a:fld id="{41C91E67-6B62-4C82-A3D1-B135D07FAA52}" type="slidenum">
              <a:rPr lang="ru-RU" sz="1200">
                <a:solidFill>
                  <a:srgbClr val="000000"/>
                </a:solidFill>
                <a:latin typeface="Tahoma" pitchFamily="34" charset="0"/>
              </a:rPr>
              <a:pPr algn="r" eaLnBrk="0" hangingPunct="0">
                <a:spcBef>
                  <a:spcPts val="300"/>
                </a:spcBef>
                <a:buClr>
                  <a:srgbClr val="000000"/>
                </a:buClr>
                <a:buSzPct val="100000"/>
                <a:tabLst>
                  <a:tab pos="0" algn="l"/>
                  <a:tab pos="909638" algn="l"/>
                  <a:tab pos="1819275" algn="l"/>
                  <a:tab pos="2728913" algn="l"/>
                  <a:tab pos="3638550" algn="l"/>
                  <a:tab pos="4548188" algn="l"/>
                  <a:tab pos="5457825" algn="l"/>
                  <a:tab pos="6367463" algn="l"/>
                  <a:tab pos="7277100" algn="l"/>
                  <a:tab pos="8186738" algn="l"/>
                  <a:tab pos="9096375" algn="l"/>
                  <a:tab pos="10006013" algn="l"/>
                </a:tabLst>
              </a:pPr>
              <a:t>3</a:t>
            </a:fld>
            <a:endParaRPr lang="ru-RU" sz="120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20484" name="Text Box 2"/>
          <p:cNvSpPr txBox="1">
            <a:spLocks noChangeArrowheads="1"/>
          </p:cNvSpPr>
          <p:nvPr/>
        </p:nvSpPr>
        <p:spPr bwMode="auto">
          <a:xfrm>
            <a:off x="919163" y="744538"/>
            <a:ext cx="4964112" cy="37211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0965" tIns="45482" rIns="90965" bIns="45482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ru-RU"/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/>
          </p:nvPr>
        </p:nvSpPr>
        <p:spPr>
          <a:xfrm>
            <a:off x="906463" y="4714875"/>
            <a:ext cx="4986337" cy="4562475"/>
          </a:xfrm>
          <a:noFill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spcBef>
                <a:spcPts val="300"/>
              </a:spcBef>
              <a:tabLst>
                <a:tab pos="0" algn="l"/>
                <a:tab pos="909638" algn="l"/>
                <a:tab pos="1819275" algn="l"/>
                <a:tab pos="2728913" algn="l"/>
                <a:tab pos="3638550" algn="l"/>
                <a:tab pos="4548188" algn="l"/>
                <a:tab pos="5457825" algn="l"/>
                <a:tab pos="6367463" algn="l"/>
                <a:tab pos="7277100" algn="l"/>
                <a:tab pos="8186738" algn="l"/>
                <a:tab pos="9096375" algn="l"/>
                <a:tab pos="10006013" algn="l"/>
              </a:tabLst>
            </a:pPr>
            <a:fld id="{0FC72813-22E8-40AF-96C4-5DEA447762F6}" type="slidenum">
              <a:rPr lang="ru-RU" smtClean="0">
                <a:cs typeface="Arial" charset="0"/>
              </a:rPr>
              <a:pPr>
                <a:spcBef>
                  <a:spcPts val="300"/>
                </a:spcBef>
                <a:tabLst>
                  <a:tab pos="0" algn="l"/>
                  <a:tab pos="909638" algn="l"/>
                  <a:tab pos="1819275" algn="l"/>
                  <a:tab pos="2728913" algn="l"/>
                  <a:tab pos="3638550" algn="l"/>
                  <a:tab pos="4548188" algn="l"/>
                  <a:tab pos="5457825" algn="l"/>
                  <a:tab pos="6367463" algn="l"/>
                  <a:tab pos="7277100" algn="l"/>
                  <a:tab pos="8186738" algn="l"/>
                  <a:tab pos="9096375" algn="l"/>
                  <a:tab pos="10006013" algn="l"/>
                </a:tabLst>
              </a:pPr>
              <a:t>4</a:t>
            </a:fld>
            <a:endParaRPr lang="ru-RU" smtClean="0">
              <a:cs typeface="Arial" charset="0"/>
            </a:endParaRPr>
          </a:p>
        </p:txBody>
      </p:sp>
      <p:sp>
        <p:nvSpPr>
          <p:cNvPr id="24579" name="Text Box 1"/>
          <p:cNvSpPr txBox="1">
            <a:spLocks noChangeArrowheads="1"/>
          </p:cNvSpPr>
          <p:nvPr/>
        </p:nvSpPr>
        <p:spPr bwMode="auto">
          <a:xfrm>
            <a:off x="3854450" y="9431338"/>
            <a:ext cx="2944813" cy="495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9532" tIns="46557" rIns="89532" bIns="46557" anchor="b"/>
          <a:lstStyle/>
          <a:p>
            <a:pPr algn="r" eaLnBrk="0" hangingPunct="0">
              <a:spcBef>
                <a:spcPts val="300"/>
              </a:spcBef>
              <a:buClr>
                <a:srgbClr val="000000"/>
              </a:buClr>
              <a:buSzPct val="100000"/>
              <a:tabLst>
                <a:tab pos="0" algn="l"/>
                <a:tab pos="909638" algn="l"/>
                <a:tab pos="1819275" algn="l"/>
                <a:tab pos="2728913" algn="l"/>
                <a:tab pos="3638550" algn="l"/>
                <a:tab pos="4548188" algn="l"/>
                <a:tab pos="5457825" algn="l"/>
                <a:tab pos="6367463" algn="l"/>
                <a:tab pos="7277100" algn="l"/>
                <a:tab pos="8186738" algn="l"/>
                <a:tab pos="9096375" algn="l"/>
                <a:tab pos="10006013" algn="l"/>
              </a:tabLst>
            </a:pPr>
            <a:fld id="{36EF3DE7-1683-4849-A476-EA0036D4F2BB}" type="slidenum">
              <a:rPr lang="ru-RU" sz="1200">
                <a:solidFill>
                  <a:srgbClr val="000000"/>
                </a:solidFill>
                <a:latin typeface="Tahoma" pitchFamily="34" charset="0"/>
              </a:rPr>
              <a:pPr algn="r" eaLnBrk="0" hangingPunct="0">
                <a:spcBef>
                  <a:spcPts val="300"/>
                </a:spcBef>
                <a:buClr>
                  <a:srgbClr val="000000"/>
                </a:buClr>
                <a:buSzPct val="100000"/>
                <a:tabLst>
                  <a:tab pos="0" algn="l"/>
                  <a:tab pos="909638" algn="l"/>
                  <a:tab pos="1819275" algn="l"/>
                  <a:tab pos="2728913" algn="l"/>
                  <a:tab pos="3638550" algn="l"/>
                  <a:tab pos="4548188" algn="l"/>
                  <a:tab pos="5457825" algn="l"/>
                  <a:tab pos="6367463" algn="l"/>
                  <a:tab pos="7277100" algn="l"/>
                  <a:tab pos="8186738" algn="l"/>
                  <a:tab pos="9096375" algn="l"/>
                  <a:tab pos="10006013" algn="l"/>
                </a:tabLst>
              </a:pPr>
              <a:t>4</a:t>
            </a:fld>
            <a:endParaRPr lang="ru-RU" sz="120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24580" name="Text Box 2"/>
          <p:cNvSpPr txBox="1">
            <a:spLocks noChangeArrowheads="1"/>
          </p:cNvSpPr>
          <p:nvPr/>
        </p:nvSpPr>
        <p:spPr bwMode="auto">
          <a:xfrm>
            <a:off x="919163" y="744538"/>
            <a:ext cx="4964112" cy="37211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0965" tIns="45482" rIns="90965" bIns="45482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ru-RU"/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/>
          </p:nvPr>
        </p:nvSpPr>
        <p:spPr>
          <a:xfrm>
            <a:off x="906463" y="4714875"/>
            <a:ext cx="4986337" cy="4562475"/>
          </a:xfrm>
          <a:noFill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spcBef>
                <a:spcPts val="300"/>
              </a:spcBef>
              <a:tabLst>
                <a:tab pos="0" algn="l"/>
                <a:tab pos="909638" algn="l"/>
                <a:tab pos="1819275" algn="l"/>
                <a:tab pos="2728913" algn="l"/>
                <a:tab pos="3638550" algn="l"/>
                <a:tab pos="4548188" algn="l"/>
                <a:tab pos="5457825" algn="l"/>
                <a:tab pos="6367463" algn="l"/>
                <a:tab pos="7277100" algn="l"/>
                <a:tab pos="8186738" algn="l"/>
                <a:tab pos="9096375" algn="l"/>
                <a:tab pos="10006013" algn="l"/>
              </a:tabLst>
            </a:pPr>
            <a:fld id="{FD83432F-4DC1-47D6-8A0F-425E8389C6F0}" type="slidenum">
              <a:rPr lang="ru-RU" smtClean="0">
                <a:cs typeface="Arial" charset="0"/>
              </a:rPr>
              <a:pPr>
                <a:spcBef>
                  <a:spcPts val="300"/>
                </a:spcBef>
                <a:tabLst>
                  <a:tab pos="0" algn="l"/>
                  <a:tab pos="909638" algn="l"/>
                  <a:tab pos="1819275" algn="l"/>
                  <a:tab pos="2728913" algn="l"/>
                  <a:tab pos="3638550" algn="l"/>
                  <a:tab pos="4548188" algn="l"/>
                  <a:tab pos="5457825" algn="l"/>
                  <a:tab pos="6367463" algn="l"/>
                  <a:tab pos="7277100" algn="l"/>
                  <a:tab pos="8186738" algn="l"/>
                  <a:tab pos="9096375" algn="l"/>
                  <a:tab pos="10006013" algn="l"/>
                </a:tabLst>
              </a:pPr>
              <a:t>5</a:t>
            </a:fld>
            <a:endParaRPr lang="ru-RU" smtClean="0">
              <a:cs typeface="Arial" charset="0"/>
            </a:endParaRPr>
          </a:p>
        </p:txBody>
      </p:sp>
      <p:sp>
        <p:nvSpPr>
          <p:cNvPr id="26627" name="Text Box 1"/>
          <p:cNvSpPr txBox="1">
            <a:spLocks noChangeArrowheads="1"/>
          </p:cNvSpPr>
          <p:nvPr/>
        </p:nvSpPr>
        <p:spPr bwMode="auto">
          <a:xfrm>
            <a:off x="3854450" y="9431338"/>
            <a:ext cx="2944813" cy="495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9532" tIns="46557" rIns="89532" bIns="46557" anchor="b"/>
          <a:lstStyle/>
          <a:p>
            <a:pPr algn="r" eaLnBrk="0" hangingPunct="0">
              <a:spcBef>
                <a:spcPts val="300"/>
              </a:spcBef>
              <a:buClr>
                <a:srgbClr val="000000"/>
              </a:buClr>
              <a:buSzPct val="100000"/>
              <a:tabLst>
                <a:tab pos="0" algn="l"/>
                <a:tab pos="909638" algn="l"/>
                <a:tab pos="1819275" algn="l"/>
                <a:tab pos="2728913" algn="l"/>
                <a:tab pos="3638550" algn="l"/>
                <a:tab pos="4548188" algn="l"/>
                <a:tab pos="5457825" algn="l"/>
                <a:tab pos="6367463" algn="l"/>
                <a:tab pos="7277100" algn="l"/>
                <a:tab pos="8186738" algn="l"/>
                <a:tab pos="9096375" algn="l"/>
                <a:tab pos="10006013" algn="l"/>
              </a:tabLst>
            </a:pPr>
            <a:fld id="{473D1A3D-D68D-4757-8BE0-5D52ED543AAE}" type="slidenum">
              <a:rPr lang="ru-RU" sz="1200">
                <a:solidFill>
                  <a:srgbClr val="000000"/>
                </a:solidFill>
                <a:latin typeface="Tahoma" pitchFamily="34" charset="0"/>
              </a:rPr>
              <a:pPr algn="r" eaLnBrk="0" hangingPunct="0">
                <a:spcBef>
                  <a:spcPts val="300"/>
                </a:spcBef>
                <a:buClr>
                  <a:srgbClr val="000000"/>
                </a:buClr>
                <a:buSzPct val="100000"/>
                <a:tabLst>
                  <a:tab pos="0" algn="l"/>
                  <a:tab pos="909638" algn="l"/>
                  <a:tab pos="1819275" algn="l"/>
                  <a:tab pos="2728913" algn="l"/>
                  <a:tab pos="3638550" algn="l"/>
                  <a:tab pos="4548188" algn="l"/>
                  <a:tab pos="5457825" algn="l"/>
                  <a:tab pos="6367463" algn="l"/>
                  <a:tab pos="7277100" algn="l"/>
                  <a:tab pos="8186738" algn="l"/>
                  <a:tab pos="9096375" algn="l"/>
                  <a:tab pos="10006013" algn="l"/>
                </a:tabLst>
              </a:pPr>
              <a:t>5</a:t>
            </a:fld>
            <a:endParaRPr lang="ru-RU" sz="120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26628" name="Text Box 2"/>
          <p:cNvSpPr txBox="1">
            <a:spLocks noChangeArrowheads="1"/>
          </p:cNvSpPr>
          <p:nvPr/>
        </p:nvSpPr>
        <p:spPr bwMode="auto">
          <a:xfrm>
            <a:off x="919163" y="744538"/>
            <a:ext cx="4964112" cy="37211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0965" tIns="45482" rIns="90965" bIns="45482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ru-RU"/>
          </a:p>
        </p:txBody>
      </p:sp>
      <p:sp>
        <p:nvSpPr>
          <p:cNvPr id="26629" name="Rectangle 3"/>
          <p:cNvSpPr>
            <a:spLocks noGrp="1" noChangeArrowheads="1"/>
          </p:cNvSpPr>
          <p:nvPr>
            <p:ph type="body"/>
          </p:nvPr>
        </p:nvSpPr>
        <p:spPr>
          <a:xfrm>
            <a:off x="906463" y="4714875"/>
            <a:ext cx="4986337" cy="4562475"/>
          </a:xfrm>
          <a:noFill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spcBef>
                <a:spcPts val="300"/>
              </a:spcBef>
              <a:tabLst>
                <a:tab pos="0" algn="l"/>
                <a:tab pos="909638" algn="l"/>
                <a:tab pos="1819275" algn="l"/>
                <a:tab pos="2728913" algn="l"/>
                <a:tab pos="3638550" algn="l"/>
                <a:tab pos="4548188" algn="l"/>
                <a:tab pos="5457825" algn="l"/>
                <a:tab pos="6367463" algn="l"/>
                <a:tab pos="7277100" algn="l"/>
                <a:tab pos="8186738" algn="l"/>
                <a:tab pos="9096375" algn="l"/>
                <a:tab pos="10006013" algn="l"/>
              </a:tabLst>
            </a:pPr>
            <a:fld id="{763FD8AD-04B0-412B-84A3-FEC4853F94B1}" type="slidenum">
              <a:rPr lang="ru-RU" smtClean="0">
                <a:cs typeface="Arial" charset="0"/>
              </a:rPr>
              <a:pPr>
                <a:spcBef>
                  <a:spcPts val="300"/>
                </a:spcBef>
                <a:tabLst>
                  <a:tab pos="0" algn="l"/>
                  <a:tab pos="909638" algn="l"/>
                  <a:tab pos="1819275" algn="l"/>
                  <a:tab pos="2728913" algn="l"/>
                  <a:tab pos="3638550" algn="l"/>
                  <a:tab pos="4548188" algn="l"/>
                  <a:tab pos="5457825" algn="l"/>
                  <a:tab pos="6367463" algn="l"/>
                  <a:tab pos="7277100" algn="l"/>
                  <a:tab pos="8186738" algn="l"/>
                  <a:tab pos="9096375" algn="l"/>
                  <a:tab pos="10006013" algn="l"/>
                </a:tabLst>
              </a:pPr>
              <a:t>20</a:t>
            </a:fld>
            <a:endParaRPr lang="ru-RU" smtClean="0">
              <a:cs typeface="Arial" charset="0"/>
            </a:endParaRPr>
          </a:p>
        </p:txBody>
      </p:sp>
      <p:sp>
        <p:nvSpPr>
          <p:cNvPr id="5734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2525" cy="3722687"/>
          </a:xfrm>
          <a:ln/>
        </p:spPr>
      </p:sp>
      <p:sp>
        <p:nvSpPr>
          <p:cNvPr id="5734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6463" y="4714875"/>
            <a:ext cx="4986337" cy="4562475"/>
          </a:xfrm>
          <a:noFill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Заголовок и объект над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6525" y="1009650"/>
            <a:ext cx="7313613" cy="1179513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2209800"/>
            <a:ext cx="7923213" cy="18272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4189413"/>
            <a:ext cx="7923213" cy="1828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idx="10"/>
          </p:nvPr>
        </p:nvSpPr>
        <p:spPr>
          <a:xfrm>
            <a:off x="0" y="6467475"/>
            <a:ext cx="938213" cy="388938"/>
          </a:xfrm>
          <a:prstGeom prst="rect">
            <a:avLst/>
          </a:prstGeom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itchFamily="18" charset="0"/>
              <a:buNone/>
              <a:defRPr>
                <a:cs typeface="+mn-cs"/>
              </a:defRPr>
            </a:lvl1pPr>
          </a:lstStyle>
          <a:p>
            <a:pPr>
              <a:defRPr/>
            </a:pPr>
            <a:fld id="{E1C4C2A2-0166-4B98-A32E-CC48D5C044B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9144000" cy="24558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027" name="Picture 2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0" y="6324600"/>
            <a:ext cx="9144000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62" r:id="rId12"/>
  </p:sldLayoutIdLst>
  <p:hf hdr="0" ftr="0" dt="0"/>
  <p:txStyles>
    <p:titleStyle>
      <a:lvl1pPr algn="l" defTabSz="449263" rtl="0" eaLnBrk="0" fontAlgn="base" hangingPunct="0">
        <a:lnSpc>
          <a:spcPct val="8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2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8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200">
          <a:solidFill>
            <a:srgbClr val="000000"/>
          </a:solidFill>
          <a:latin typeface="Arial" charset="0"/>
        </a:defRPr>
      </a:lvl2pPr>
      <a:lvl3pPr algn="l" defTabSz="449263" rtl="0" eaLnBrk="0" fontAlgn="base" hangingPunct="0">
        <a:lnSpc>
          <a:spcPct val="8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200">
          <a:solidFill>
            <a:srgbClr val="000000"/>
          </a:solidFill>
          <a:latin typeface="Arial" charset="0"/>
        </a:defRPr>
      </a:lvl3pPr>
      <a:lvl4pPr algn="l" defTabSz="449263" rtl="0" eaLnBrk="0" fontAlgn="base" hangingPunct="0">
        <a:lnSpc>
          <a:spcPct val="8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200">
          <a:solidFill>
            <a:srgbClr val="000000"/>
          </a:solidFill>
          <a:latin typeface="Arial" charset="0"/>
        </a:defRPr>
      </a:lvl4pPr>
      <a:lvl5pPr algn="l" defTabSz="449263" rtl="0" eaLnBrk="0" fontAlgn="base" hangingPunct="0">
        <a:lnSpc>
          <a:spcPct val="8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200">
          <a:solidFill>
            <a:srgbClr val="000000"/>
          </a:solidFill>
          <a:latin typeface="Arial" charset="0"/>
        </a:defRPr>
      </a:lvl5pPr>
      <a:lvl6pPr marL="2514600" indent="-228600" algn="l" defTabSz="449263" rtl="0" fontAlgn="base">
        <a:lnSpc>
          <a:spcPct val="8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200">
          <a:solidFill>
            <a:srgbClr val="000000"/>
          </a:solidFill>
          <a:latin typeface="Arial" charset="0"/>
        </a:defRPr>
      </a:lvl6pPr>
      <a:lvl7pPr marL="2971800" indent="-228600" algn="l" defTabSz="449263" rtl="0" fontAlgn="base">
        <a:lnSpc>
          <a:spcPct val="8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200">
          <a:solidFill>
            <a:srgbClr val="000000"/>
          </a:solidFill>
          <a:latin typeface="Arial" charset="0"/>
        </a:defRPr>
      </a:lvl7pPr>
      <a:lvl8pPr marL="3429000" indent="-228600" algn="l" defTabSz="449263" rtl="0" fontAlgn="base">
        <a:lnSpc>
          <a:spcPct val="8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200">
          <a:solidFill>
            <a:srgbClr val="000000"/>
          </a:solidFill>
          <a:latin typeface="Arial" charset="0"/>
        </a:defRPr>
      </a:lvl8pPr>
      <a:lvl9pPr marL="3886200" indent="-228600" algn="l" defTabSz="449263" rtl="0" fontAlgn="base">
        <a:lnSpc>
          <a:spcPct val="8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200">
          <a:solidFill>
            <a:srgbClr val="000000"/>
          </a:solidFill>
          <a:latin typeface="Arial" charset="0"/>
        </a:defRPr>
      </a:lvl9pPr>
    </p:titleStyle>
    <p:bodyStyle>
      <a:lvl1pPr marL="342900" indent="-342900" algn="l" defTabSz="449263" rtl="0" eaLnBrk="0" fontAlgn="base" hangingPunct="0">
        <a:spcBef>
          <a:spcPts val="22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30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13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600">
          <a:solidFill>
            <a:srgbClr val="000000"/>
          </a:solidFill>
          <a:latin typeface="+mn-lt"/>
        </a:defRPr>
      </a:lvl2pPr>
      <a:lvl3pPr marL="1143000" indent="-228600" algn="l" defTabSz="449263" rtl="0" eaLnBrk="0" fontAlgn="base" hangingPunct="0">
        <a:lnSpc>
          <a:spcPct val="95000"/>
        </a:lnSpc>
        <a:spcBef>
          <a:spcPts val="10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400">
          <a:solidFill>
            <a:srgbClr val="000000"/>
          </a:solidFill>
          <a:latin typeface="+mn-lt"/>
        </a:defRPr>
      </a:lvl3pPr>
      <a:lvl4pPr marL="1600200" indent="-228600" algn="l" defTabSz="449263" rtl="0" eaLnBrk="0" fontAlgn="base" hangingPunct="0">
        <a:lnSpc>
          <a:spcPct val="75000"/>
        </a:lnSpc>
        <a:spcBef>
          <a:spcPts val="7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000">
          <a:solidFill>
            <a:srgbClr val="000000"/>
          </a:solidFill>
          <a:latin typeface="+mn-lt"/>
        </a:defRPr>
      </a:lvl4pPr>
      <a:lvl5pPr marL="2057400" indent="-228600" algn="l" defTabSz="449263" rtl="0" eaLnBrk="0" fontAlgn="base" hangingPunct="0">
        <a:lnSpc>
          <a:spcPct val="75000"/>
        </a:lnSpc>
        <a:spcBef>
          <a:spcPts val="67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</a:defRPr>
      </a:lvl5pPr>
      <a:lvl6pPr marL="2514600" indent="-228600" algn="l" defTabSz="449263" rtl="0" fontAlgn="base">
        <a:lnSpc>
          <a:spcPct val="75000"/>
        </a:lnSpc>
        <a:spcBef>
          <a:spcPts val="67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</a:defRPr>
      </a:lvl6pPr>
      <a:lvl7pPr marL="2971800" indent="-228600" algn="l" defTabSz="449263" rtl="0" fontAlgn="base">
        <a:lnSpc>
          <a:spcPct val="75000"/>
        </a:lnSpc>
        <a:spcBef>
          <a:spcPts val="67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</a:defRPr>
      </a:lvl7pPr>
      <a:lvl8pPr marL="3429000" indent="-228600" algn="l" defTabSz="449263" rtl="0" fontAlgn="base">
        <a:lnSpc>
          <a:spcPct val="75000"/>
        </a:lnSpc>
        <a:spcBef>
          <a:spcPts val="67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</a:defRPr>
      </a:lvl8pPr>
      <a:lvl9pPr marL="3886200" indent="-228600" algn="l" defTabSz="449263" rtl="0" fontAlgn="base">
        <a:lnSpc>
          <a:spcPct val="75000"/>
        </a:lnSpc>
        <a:spcBef>
          <a:spcPts val="67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11933CA-2C10-47DB-96F6-90F4A0DA0556}" type="slidenum">
              <a:rPr lang="ru-RU" smtClean="0"/>
              <a:pPr>
                <a:defRPr/>
              </a:pPr>
              <a:t>1</a:t>
            </a:fld>
            <a:endParaRPr lang="ru-RU" dirty="0"/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925513" y="1844675"/>
            <a:ext cx="7178675" cy="26431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569913" indent="-569913">
              <a:spcBef>
                <a:spcPts val="2100"/>
              </a:spcBef>
              <a:buClr>
                <a:srgbClr val="FFFFFF"/>
              </a:buClr>
              <a:buSzPct val="100000"/>
              <a:buFont typeface="Times New Roman" pitchFamily="18" charset="0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  <a:tab pos="10628313" algn="l"/>
              </a:tabLst>
            </a:pPr>
            <a:endParaRPr lang="ru-RU" sz="2800" b="1">
              <a:solidFill>
                <a:srgbClr val="000000"/>
              </a:solidFill>
            </a:endParaRPr>
          </a:p>
          <a:p>
            <a:pPr marL="569913" indent="-569913" algn="ctr">
              <a:spcBef>
                <a:spcPts val="2100"/>
              </a:spcBef>
              <a:buClr>
                <a:srgbClr val="FFFFFF"/>
              </a:buClr>
              <a:buSzPct val="100000"/>
              <a:buFont typeface="Times New Roman" pitchFamily="18" charset="0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  <a:tab pos="10628313" algn="l"/>
              </a:tabLst>
            </a:pPr>
            <a:r>
              <a:rPr lang="ru-RU" sz="2800" b="1">
                <a:solidFill>
                  <a:srgbClr val="000000"/>
                </a:solidFill>
              </a:rPr>
              <a:t>Обзор изменений Федерального закона от 05.04.2013 № 44-ФЗ «О контрактной системе в сфере закупок товаров, работ, услуг для обеспечения государственных и муниципальных нужд»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9C89566-0F3E-4805-88C8-CCD142BBCE55}" type="slidenum">
              <a:rPr lang="ru-RU" smtClean="0"/>
              <a:pPr>
                <a:defRPr/>
              </a:pPr>
              <a:t>10</a:t>
            </a:fld>
            <a:endParaRPr lang="ru-RU" dirty="0"/>
          </a:p>
        </p:txBody>
      </p:sp>
      <p:sp>
        <p:nvSpPr>
          <p:cNvPr id="32770" name="Text Box 1"/>
          <p:cNvSpPr txBox="1">
            <a:spLocks noChangeArrowheads="1"/>
          </p:cNvSpPr>
          <p:nvPr/>
        </p:nvSpPr>
        <p:spPr bwMode="auto">
          <a:xfrm>
            <a:off x="2565400" y="333375"/>
            <a:ext cx="6337300" cy="925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r>
              <a:rPr lang="ru-RU" sz="1800" b="1" i="1">
                <a:solidFill>
                  <a:schemeClr val="tx1"/>
                </a:solidFill>
              </a:rPr>
              <a:t>Редакция, подготовленная на основе изменений, внесенных Федеральным законом от 31.12.2017 № 504-ФЗ, вступающих в силу  с 01.07.2018.</a:t>
            </a:r>
          </a:p>
        </p:txBody>
      </p:sp>
      <p:sp>
        <p:nvSpPr>
          <p:cNvPr id="32771" name="Прямоугольник 1"/>
          <p:cNvSpPr>
            <a:spLocks noChangeArrowheads="1"/>
          </p:cNvSpPr>
          <p:nvPr/>
        </p:nvSpPr>
        <p:spPr bwMode="auto">
          <a:xfrm>
            <a:off x="366713" y="2854325"/>
            <a:ext cx="85074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ru-RU" sz="2000">
              <a:solidFill>
                <a:schemeClr val="tx1"/>
              </a:solidFill>
              <a:cs typeface="Times New Roman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0" y="2076076"/>
          <a:ext cx="9144000" cy="481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29261"/>
                <a:gridCol w="5014739"/>
              </a:tblGrid>
              <a:tr h="320285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Запрос котировок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Запрос</a:t>
                      </a: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котировок в электронной форме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454879">
                <a:tc>
                  <a:txBody>
                    <a:bodyPr/>
                    <a:lstStyle/>
                    <a:p>
                      <a:pPr algn="just"/>
                      <a:r>
                        <a:rPr lang="ru-RU" sz="1800" b="0" i="1" u="none" strike="noStrike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Заявка на участие в запросе котировок подается заказчику в письменной форме в запечатанном конверте, не позволяющем просматривать содержание такой заявки </a:t>
                      </a:r>
                      <a:r>
                        <a:rPr lang="ru-RU" sz="1800" b="0" i="1" u="none" strike="sngStrike" kern="12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до вскрытия конверта, или в форме электронного документа </a:t>
                      </a:r>
                      <a:r>
                        <a:rPr lang="ru-RU" sz="1800" b="0" i="1" u="none" strike="noStrike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до даты и времени вскрытия конвертов с заявками на участие в запросе котировок и </a:t>
                      </a:r>
                      <a:r>
                        <a:rPr lang="ru-RU" sz="1800" b="0" i="1" u="none" strike="sngStrike" kern="12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открытия доступа к поданным в форме электронных документов </a:t>
                      </a:r>
                      <a:r>
                        <a:rPr lang="ru-RU" sz="1800" b="0" i="1" u="none" strike="noStrike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заявкам на участие в запросе котировок, указанных в извещении о проведении запроса котировок.</a:t>
                      </a:r>
                    </a:p>
                    <a:p>
                      <a:pPr algn="just"/>
                      <a:endParaRPr lang="ru-RU" sz="1800" b="0" i="1" u="none" strike="noStrike" kern="1200" baseline="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i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Глава 3 дополняется новым параграфом 3.1.</a:t>
                      </a:r>
                      <a:r>
                        <a:rPr kumimoji="0" lang="ru-RU" sz="1400" b="1" i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Определение поставщика (подрядчика, исполнителя)</a:t>
                      </a:r>
                      <a:r>
                        <a:rPr kumimoji="0" lang="ru-RU" sz="1400" b="1" i="1" kern="1200" baseline="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ru-RU" sz="1400" b="1" i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путем проведения запроса котировок в электронной форме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i="1" kern="1200" dirty="0" smtClean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i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Участники должны будут подать заявки с помощью электронной площадки. Котировочная комиссия рассмотрит их и оформит протокол. Его следует направить оператору электронной площадки. Он ранжирует заявки: первый порядковый номер присваивает той, где указана самая низкая цена контракта. После этого оператор электронной площадки составляет протокол рассмотрения и оценки заявок. В него он включает сведения о победителе.</a:t>
                      </a:r>
                      <a:endParaRPr kumimoji="0" lang="ru-RU" sz="1100" i="1" kern="1200" dirty="0" smtClean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ED5E3A-F6C5-4E11-8C95-6B8A01094DA0}" type="slidenum">
              <a:rPr lang="ru-RU" smtClean="0"/>
              <a:pPr>
                <a:defRPr/>
              </a:pPr>
              <a:t>11</a:t>
            </a:fld>
            <a:endParaRPr lang="ru-RU" dirty="0"/>
          </a:p>
        </p:txBody>
      </p:sp>
      <p:sp>
        <p:nvSpPr>
          <p:cNvPr id="33794" name="Text Box 1"/>
          <p:cNvSpPr txBox="1">
            <a:spLocks noChangeArrowheads="1"/>
          </p:cNvSpPr>
          <p:nvPr/>
        </p:nvSpPr>
        <p:spPr bwMode="auto">
          <a:xfrm>
            <a:off x="2565400" y="333375"/>
            <a:ext cx="6337300" cy="925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r>
              <a:rPr lang="ru-RU" sz="1800" b="1" i="1">
                <a:solidFill>
                  <a:schemeClr val="tx1"/>
                </a:solidFill>
              </a:rPr>
              <a:t>Редакция, подготовленная на основе изменений, внесенных Федеральным законом от 31.12.2017 № 504-ФЗ, вступающих в силу  с 01.07.2018.</a:t>
            </a:r>
          </a:p>
        </p:txBody>
      </p:sp>
      <p:sp>
        <p:nvSpPr>
          <p:cNvPr id="33795" name="Прямоугольник 1"/>
          <p:cNvSpPr>
            <a:spLocks noChangeArrowheads="1"/>
          </p:cNvSpPr>
          <p:nvPr/>
        </p:nvSpPr>
        <p:spPr bwMode="auto">
          <a:xfrm>
            <a:off x="366713" y="2854325"/>
            <a:ext cx="85074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ru-RU" sz="2000">
              <a:solidFill>
                <a:schemeClr val="tx1"/>
              </a:solidFill>
              <a:cs typeface="Times New Roman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0" y="2060847"/>
          <a:ext cx="9144000" cy="48579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89691"/>
                <a:gridCol w="4654309"/>
              </a:tblGrid>
              <a:tr h="301905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Запрос предложений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Запрос</a:t>
                      </a: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предложений в электронной форме  </a:t>
                      </a:r>
                    </a:p>
                  </a:txBody>
                  <a:tcPr/>
                </a:tc>
              </a:tr>
              <a:tr h="4522631">
                <a:tc>
                  <a:txBody>
                    <a:bodyPr/>
                    <a:lstStyle/>
                    <a:p>
                      <a:pPr algn="just"/>
                      <a:r>
                        <a:rPr lang="ru-RU" sz="1600" b="0" i="1" u="none" strike="noStrike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Для участия в запросе предложений участники запроса предложений в срок и в порядке, которые установлены в извещении о проведении запроса предложений и документации о проведении запроса предложений, подают заявки на участие в запросе предложений заказчику в письменной форме </a:t>
                      </a:r>
                      <a:r>
                        <a:rPr lang="ru-RU" sz="1600" b="0" i="1" u="none" strike="sngStrike" kern="12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или в форме электронного документа.</a:t>
                      </a:r>
                      <a:r>
                        <a:rPr lang="ru-RU" sz="1600" b="0" i="1" u="none" strike="noStrike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Если до момента вскрытия конвертов с заявками </a:t>
                      </a:r>
                      <a:r>
                        <a:rPr lang="ru-RU" sz="1600" b="0" i="1" u="none" strike="sngStrike" kern="12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на участие в запросе предложений и открытия доступа к поданным в форме электронных документов заявкам </a:t>
                      </a:r>
                      <a:r>
                        <a:rPr lang="ru-RU" sz="1600" b="0" i="1" u="none" strike="noStrike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на участие в запросе предложений подана только одна заявка на участие в запросе предложений или не подано ни одной такой заявки, запрос предложений признается несостоявшимся.</a:t>
                      </a:r>
                    </a:p>
                    <a:p>
                      <a:pPr algn="just"/>
                      <a:endParaRPr lang="ru-RU" sz="1600" b="0" i="1" u="none" strike="noStrike" kern="1200" baseline="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Параграф 4  дополняется новой статьей 83.1. </a:t>
                      </a:r>
                      <a:r>
                        <a:rPr kumimoji="0" lang="ru-RU" sz="1200" b="1" i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Проведение запроса предложений в электронной форме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1" kern="1200" dirty="0" smtClean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Заявка на участие в запросе предложений в электронной форме направляется оператору электронной площадки. 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i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Оператор электронной площадки направляет заказчику заявки на участие в таком запросе.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i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Не позднее даты окончания срока рассмотрения и оценки заявок на участие в запросе предложений в электронной форме заказчик размещает в единой информационной системе выписку из протокола проведения запроса предложений в электронной форме.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i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 течение одного рабочего дня с момента размещения выписки из протокола проведения запроса предложений в электронной форме все участники запроса предложений в электронной форме вправе направить окончательное предложение. 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i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Выигравшим окончательным предложением является окончательное предложение, которое в соответствии с критериями, указанными в документации о проведении запроса предложений в электронной форме, наилучшим образом соответствует установленным заказчиком требованиям к товарам, работам, услугам.</a:t>
                      </a:r>
                      <a:endParaRPr kumimoji="0" lang="ru-RU" sz="1600" i="1" kern="1200" dirty="0" smtClean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1B597C-1BAC-496F-876C-78A7F6311E0E}" type="slidenum">
              <a:rPr lang="ru-RU" smtClean="0"/>
              <a:pPr>
                <a:defRPr/>
              </a:pPr>
              <a:t>12</a:t>
            </a:fld>
            <a:endParaRPr lang="ru-RU" dirty="0"/>
          </a:p>
        </p:txBody>
      </p:sp>
      <p:sp>
        <p:nvSpPr>
          <p:cNvPr id="34818" name="Text Box 1"/>
          <p:cNvSpPr txBox="1">
            <a:spLocks noChangeArrowheads="1"/>
          </p:cNvSpPr>
          <p:nvPr/>
        </p:nvSpPr>
        <p:spPr bwMode="auto">
          <a:xfrm>
            <a:off x="2565400" y="333375"/>
            <a:ext cx="6337300" cy="925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r>
              <a:rPr lang="ru-RU" sz="1800" b="1" i="1">
                <a:solidFill>
                  <a:schemeClr val="tx1"/>
                </a:solidFill>
              </a:rPr>
              <a:t>Редакция, подготовленная на основе изменений, внесенных Федеральным законом от 31.12.2017 № 504-ФЗ, вступающих в силу  с 01.07.2018.</a:t>
            </a:r>
          </a:p>
        </p:txBody>
      </p:sp>
      <p:sp>
        <p:nvSpPr>
          <p:cNvPr id="34819" name="Прямоугольник 1"/>
          <p:cNvSpPr>
            <a:spLocks noChangeArrowheads="1"/>
          </p:cNvSpPr>
          <p:nvPr/>
        </p:nvSpPr>
        <p:spPr bwMode="auto">
          <a:xfrm>
            <a:off x="366713" y="2854325"/>
            <a:ext cx="85074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ru-RU" sz="200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34820" name="Прямоугольник 8"/>
          <p:cNvSpPr>
            <a:spLocks noChangeArrowheads="1"/>
          </p:cNvSpPr>
          <p:nvPr/>
        </p:nvSpPr>
        <p:spPr bwMode="auto">
          <a:xfrm>
            <a:off x="179388" y="2349500"/>
            <a:ext cx="8785225" cy="378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1600">
                <a:solidFill>
                  <a:schemeClr val="tx1"/>
                </a:solidFill>
                <a:latin typeface="Arial" charset="0"/>
              </a:rPr>
              <a:t>Заказчики, уполномоченные органы и уполномоченные учреждения при осуществлении закупок товаров, работ, услуг для обеспечения государственных, муниципальных нужд:</a:t>
            </a:r>
          </a:p>
          <a:p>
            <a:pPr algn="just"/>
            <a:endParaRPr lang="ru-RU" sz="1600">
              <a:solidFill>
                <a:schemeClr val="tx1"/>
              </a:solidFill>
              <a:latin typeface="Arial" charset="0"/>
            </a:endParaRPr>
          </a:p>
          <a:p>
            <a:pPr algn="just"/>
            <a:r>
              <a:rPr lang="ru-RU" sz="1600">
                <a:solidFill>
                  <a:schemeClr val="tx1"/>
                </a:solidFill>
                <a:latin typeface="Arial" charset="0"/>
              </a:rPr>
              <a:t>1) </a:t>
            </a:r>
            <a:r>
              <a:rPr lang="ru-RU" sz="1600" b="1">
                <a:solidFill>
                  <a:schemeClr val="tx1"/>
                </a:solidFill>
                <a:latin typeface="Arial" charset="0"/>
              </a:rPr>
              <a:t>с 1 июля 2018 года вправе определять поставщиков </a:t>
            </a:r>
            <a:r>
              <a:rPr lang="ru-RU" sz="1600">
                <a:solidFill>
                  <a:schemeClr val="tx1"/>
                </a:solidFill>
                <a:latin typeface="Arial" charset="0"/>
              </a:rPr>
              <a:t>(подрядчиков, исполнителей) путем проведения открытого конкурса в электронной форме, конкурса с ограниченным участием в электронной форме, двухэтапного конкурса в электронной форме, запроса предложений в электронной форме, запроса котировок в электронной форме;</a:t>
            </a:r>
          </a:p>
          <a:p>
            <a:pPr algn="just"/>
            <a:r>
              <a:rPr lang="ru-RU" sz="1600">
                <a:solidFill>
                  <a:schemeClr val="tx1"/>
                </a:solidFill>
                <a:latin typeface="Arial" charset="0"/>
              </a:rPr>
              <a:t>2) </a:t>
            </a:r>
            <a:r>
              <a:rPr lang="ru-RU" sz="1600" b="1">
                <a:solidFill>
                  <a:schemeClr val="tx1"/>
                </a:solidFill>
                <a:latin typeface="Arial" charset="0"/>
              </a:rPr>
              <a:t>с 1 января 2019 года определяют поставщиков (подрядчиков, исполнителей) путем проведения электронных процедур.</a:t>
            </a:r>
            <a:r>
              <a:rPr lang="ru-RU" sz="1600">
                <a:solidFill>
                  <a:schemeClr val="tx1"/>
                </a:solidFill>
                <a:latin typeface="Arial" charset="0"/>
              </a:rPr>
              <a:t> При этом заказчики, уполномоченные органы и уполномоченные учреждения не вправе проводить открытый конкурс, конкурс с ограниченным участием, двухэтапный конкурс, запрос котировок, запрос предложений не в электронной форме.</a:t>
            </a:r>
          </a:p>
          <a:p>
            <a:pPr algn="just"/>
            <a:r>
              <a:rPr lang="ru-RU" sz="1600">
                <a:solidFill>
                  <a:schemeClr val="tx1"/>
                </a:solidFill>
                <a:latin typeface="Arial" charset="0"/>
              </a:rPr>
              <a:t>С 1 января по 31 декабря 2019 года включительно аккредитованные ранее на электронных площадках участники закупок для участия в электронных процедурах обязаны пройти </a:t>
            </a:r>
            <a:r>
              <a:rPr lang="ru-RU" sz="1600" b="1">
                <a:solidFill>
                  <a:schemeClr val="tx1"/>
                </a:solidFill>
                <a:latin typeface="Arial" charset="0"/>
              </a:rPr>
              <a:t>регистрацию в единой информационной системе.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982B88-40BF-4109-A458-685F29CCFDCF}" type="slidenum">
              <a:rPr lang="ru-RU" smtClean="0"/>
              <a:pPr>
                <a:defRPr/>
              </a:pPr>
              <a:t>13</a:t>
            </a:fld>
            <a:endParaRPr lang="ru-RU" dirty="0"/>
          </a:p>
        </p:txBody>
      </p:sp>
      <p:sp>
        <p:nvSpPr>
          <p:cNvPr id="35842" name="Text Box 1"/>
          <p:cNvSpPr txBox="1">
            <a:spLocks noChangeArrowheads="1"/>
          </p:cNvSpPr>
          <p:nvPr/>
        </p:nvSpPr>
        <p:spPr bwMode="auto">
          <a:xfrm>
            <a:off x="2565400" y="333375"/>
            <a:ext cx="6337300" cy="925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r>
              <a:rPr lang="ru-RU" sz="1800" b="1" i="1">
                <a:solidFill>
                  <a:schemeClr val="tx1"/>
                </a:solidFill>
              </a:rPr>
              <a:t>Редакция, подготовленная на основе изменений, внесенных Федеральным законом от 31.12.2017 № 504-ФЗ, вступающих в силу  с 01.07.2018.</a:t>
            </a:r>
          </a:p>
        </p:txBody>
      </p:sp>
      <p:sp>
        <p:nvSpPr>
          <p:cNvPr id="35843" name="Прямоугольник 1"/>
          <p:cNvSpPr>
            <a:spLocks noChangeArrowheads="1"/>
          </p:cNvSpPr>
          <p:nvPr/>
        </p:nvSpPr>
        <p:spPr bwMode="auto">
          <a:xfrm>
            <a:off x="366713" y="2854325"/>
            <a:ext cx="85074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ru-RU" sz="200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35844" name="Прямоугольник 1"/>
          <p:cNvSpPr>
            <a:spLocks noChangeArrowheads="1"/>
          </p:cNvSpPr>
          <p:nvPr/>
        </p:nvSpPr>
        <p:spPr bwMode="auto">
          <a:xfrm>
            <a:off x="393700" y="1773238"/>
            <a:ext cx="8642350" cy="290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ru-RU" sz="1400">
                <a:solidFill>
                  <a:schemeClr val="tx1"/>
                </a:solidFill>
                <a:latin typeface="Arial" charset="0"/>
              </a:rPr>
              <a:t>                                </a:t>
            </a:r>
            <a:r>
              <a:rPr lang="ru-RU" sz="1600">
                <a:solidFill>
                  <a:schemeClr val="tx1"/>
                </a:solidFill>
                <a:latin typeface="Arial" charset="0"/>
              </a:rPr>
              <a:t>Дополнение ч.1 ст. 31 </a:t>
            </a:r>
            <a:r>
              <a:rPr lang="ru-RU" sz="1600" b="1">
                <a:solidFill>
                  <a:schemeClr val="tx1"/>
                </a:solidFill>
                <a:latin typeface="Arial" charset="0"/>
              </a:rPr>
              <a:t>Требования к участникам закупки </a:t>
            </a:r>
            <a:r>
              <a:rPr lang="ru-RU" sz="1600">
                <a:solidFill>
                  <a:schemeClr val="tx1"/>
                </a:solidFill>
                <a:latin typeface="Arial" charset="0"/>
              </a:rPr>
              <a:t>пунктом 11</a:t>
            </a:r>
            <a:endParaRPr lang="ru-RU" sz="1600" b="1">
              <a:solidFill>
                <a:schemeClr val="tx1"/>
              </a:solidFill>
              <a:latin typeface="Arial" charset="0"/>
            </a:endParaRP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ru-RU" sz="1600" b="1">
                <a:solidFill>
                  <a:schemeClr val="tx1"/>
                </a:solidFill>
                <a:latin typeface="Arial" charset="0"/>
              </a:rPr>
              <a:t> 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ru-RU" sz="900" b="1">
              <a:solidFill>
                <a:schemeClr val="tx1"/>
              </a:solidFill>
              <a:latin typeface="Arial" charset="0"/>
            </a:endParaRPr>
          </a:p>
          <a:p>
            <a:pPr algn="just"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ru-RU" sz="1600">
                <a:solidFill>
                  <a:schemeClr val="tx1"/>
                </a:solidFill>
                <a:latin typeface="Arial" charset="0"/>
              </a:rPr>
              <a:t> отсутствие   у  участника  закупки  ограничений  для  участия  в закупках, установленных законодательством Российской Федерации.</a:t>
            </a:r>
          </a:p>
          <a:p>
            <a:pPr algn="just">
              <a:buClr>
                <a:srgbClr val="000000"/>
              </a:buClr>
              <a:buSzPct val="100000"/>
            </a:pPr>
            <a:endParaRPr lang="ru-RU" sz="1600">
              <a:solidFill>
                <a:schemeClr val="tx1"/>
              </a:solidFill>
              <a:latin typeface="Arial" charset="0"/>
            </a:endParaRPr>
          </a:p>
          <a:p>
            <a:pPr algn="just">
              <a:buClr>
                <a:srgbClr val="000000"/>
              </a:buClr>
              <a:buSzPct val="100000"/>
            </a:pPr>
            <a:r>
              <a:rPr lang="ru-RU" sz="1600">
                <a:solidFill>
                  <a:schemeClr val="tx1"/>
                </a:solidFill>
                <a:latin typeface="Arial" charset="0"/>
              </a:rPr>
              <a:t>Согласно пункту 4 статьи 42 в извещении об осуществлении закупки должно содержаться, в том числе, ограничение участия в определении поставщика, установленное в соответствии с Законом о контрактной системе ( если такое ограничение установлено заказчиком). </a:t>
            </a:r>
          </a:p>
          <a:p>
            <a:pPr algn="just">
              <a:buClr>
                <a:srgbClr val="000000"/>
              </a:buClr>
              <a:buSzPct val="100000"/>
            </a:pPr>
            <a:endParaRPr lang="ru-RU" sz="1600" b="1">
              <a:solidFill>
                <a:schemeClr val="tx1"/>
              </a:solidFill>
              <a:latin typeface="Arial" charset="0"/>
            </a:endParaRP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ru-RU" sz="1400" b="1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45C5A9-8D8E-4844-83CA-6104D6F4A686}" type="slidenum">
              <a:rPr lang="ru-RU" smtClean="0"/>
              <a:pPr>
                <a:defRPr/>
              </a:pPr>
              <a:t>14</a:t>
            </a:fld>
            <a:endParaRPr lang="ru-RU" dirty="0"/>
          </a:p>
        </p:txBody>
      </p:sp>
      <p:sp>
        <p:nvSpPr>
          <p:cNvPr id="36866" name="Text Box 1"/>
          <p:cNvSpPr txBox="1">
            <a:spLocks noChangeArrowheads="1"/>
          </p:cNvSpPr>
          <p:nvPr/>
        </p:nvSpPr>
        <p:spPr bwMode="auto">
          <a:xfrm>
            <a:off x="2565400" y="333375"/>
            <a:ext cx="6337300" cy="925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r>
              <a:rPr lang="ru-RU" sz="1800" b="1" i="1">
                <a:solidFill>
                  <a:schemeClr val="tx1"/>
                </a:solidFill>
              </a:rPr>
              <a:t>Редакция, подготовленная на основе изменений, внесенных Федеральным законом от 31.12.2017 № 504-ФЗ, вступающих в силу  с 01.07.2018.</a:t>
            </a:r>
          </a:p>
        </p:txBody>
      </p:sp>
      <p:sp>
        <p:nvSpPr>
          <p:cNvPr id="36867" name="Прямоугольник 1"/>
          <p:cNvSpPr>
            <a:spLocks noChangeArrowheads="1"/>
          </p:cNvSpPr>
          <p:nvPr/>
        </p:nvSpPr>
        <p:spPr bwMode="auto">
          <a:xfrm>
            <a:off x="366713" y="2854325"/>
            <a:ext cx="85074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ru-RU" sz="2000">
              <a:solidFill>
                <a:schemeClr val="tx1"/>
              </a:solidFill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0" y="2027238"/>
          <a:ext cx="9144000" cy="48307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9992"/>
                <a:gridCol w="4644008"/>
              </a:tblGrid>
              <a:tr h="400472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Старая редакция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Новая</a:t>
                      </a: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</a:rPr>
                        <a:t> редакция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430607">
                <a:tc>
                  <a:txBody>
                    <a:bodyPr/>
                    <a:lstStyle/>
                    <a:p>
                      <a:pPr algn="just"/>
                      <a:r>
                        <a:rPr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 При проведении конкурсов и аукционов заказчик обязан установить требование к обеспечению заявок. При этом в конкурсной документации, документации об аукционе заказчиком должны быть указаны размер обеспечения заявок в соответствии с настоящим Федеральным законом и условия банковской гарантии (если такой способ обеспечения заявок применим в соответствии с настоящим Федеральным законом). </a:t>
                      </a:r>
                      <a:r>
                        <a:rPr lang="ru-RU" sz="1400" b="1" i="0" u="none" strike="noStrike" kern="12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Обеспечение заявки на участие в конкурсе или закрытом аукционе может предоставляться участником закупки путем внесения денежных средств или банковской гарантией. Выбор способа обеспечения заявки на участие в конкурсе или закрытом аукционе осуществляется участником закупок.</a:t>
                      </a:r>
                      <a:endParaRPr lang="ru-RU" sz="1400" b="0" i="0" u="none" strike="noStrike" kern="1200" baseline="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just"/>
                      <a:r>
                        <a:rPr lang="ru-RU" sz="1400" b="1" i="0" u="none" strike="noStrike" kern="12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2. Обеспечение заявки на участие в электронных аукционах может предоставляться участником закупки только путем внесения денежных средств.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1.</a:t>
                      </a:r>
                      <a:r>
                        <a:rPr lang="ru-RU" sz="16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Заказчик обязан установить требование к обеспечению заявок на участие в конкурсах и аукционах </a:t>
                      </a:r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при условии, что начальная (максимальная) цена контракта превышает пять миллионов рублей, если Правительством Российской Федерации не установлено иное.</a:t>
                      </a:r>
                    </a:p>
                    <a:p>
                      <a:endParaRPr lang="ru-RU" sz="16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just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2. Обеспечение заявки на участие в конкурсе или аукционе может предоставляться участником закупки в виде денежных средств или банковской гарантии. Выбор способа обеспечения заявки на участие в конкурсе или аукционе осуществляется участником закупки.</a:t>
                      </a:r>
                    </a:p>
                    <a:p>
                      <a:endParaRPr lang="ru-RU" sz="11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446610-11FD-4EFA-84B9-07AEB38E379C}" type="slidenum">
              <a:rPr lang="ru-RU" smtClean="0"/>
              <a:pPr>
                <a:defRPr/>
              </a:pPr>
              <a:t>15</a:t>
            </a:fld>
            <a:endParaRPr lang="ru-RU" dirty="0"/>
          </a:p>
        </p:txBody>
      </p:sp>
      <p:sp>
        <p:nvSpPr>
          <p:cNvPr id="37890" name="Text Box 1"/>
          <p:cNvSpPr txBox="1">
            <a:spLocks noChangeArrowheads="1"/>
          </p:cNvSpPr>
          <p:nvPr/>
        </p:nvSpPr>
        <p:spPr bwMode="auto">
          <a:xfrm>
            <a:off x="2565400" y="333375"/>
            <a:ext cx="6337300" cy="925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r>
              <a:rPr lang="ru-RU" sz="1800" b="1" i="1">
                <a:solidFill>
                  <a:schemeClr val="tx1"/>
                </a:solidFill>
              </a:rPr>
              <a:t>Редакция, подготовленная на основе изменений, внесенных Федеральным законом от 31.12.2017 № 504-ФЗ, вступающих в силу  с 01.07.2018.</a:t>
            </a:r>
          </a:p>
        </p:txBody>
      </p:sp>
      <p:sp>
        <p:nvSpPr>
          <p:cNvPr id="37891" name="Прямоугольник 1"/>
          <p:cNvSpPr>
            <a:spLocks noChangeArrowheads="1"/>
          </p:cNvSpPr>
          <p:nvPr/>
        </p:nvSpPr>
        <p:spPr bwMode="auto">
          <a:xfrm>
            <a:off x="366713" y="2854325"/>
            <a:ext cx="85074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ru-RU" sz="200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37892" name="Прямоугольник 1"/>
          <p:cNvSpPr>
            <a:spLocks noChangeArrowheads="1"/>
          </p:cNvSpPr>
          <p:nvPr/>
        </p:nvSpPr>
        <p:spPr bwMode="auto">
          <a:xfrm>
            <a:off x="250825" y="1916113"/>
            <a:ext cx="8785225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ru-RU" sz="1400" b="1" i="1">
                <a:solidFill>
                  <a:schemeClr val="tx1"/>
                </a:solidFill>
                <a:latin typeface="Arial" charset="0"/>
              </a:rPr>
              <a:t>                               ТРЕБОВАНИЯ К СОСТАВУ ПЕРВОЙ ЧАСТИ ЗАЯВКИ (ЭЛЕКТРОННЫЙ АУКЦИОН)</a:t>
            </a:r>
          </a:p>
          <a:p>
            <a:pPr algn="just">
              <a:buClr>
                <a:srgbClr val="000000"/>
              </a:buClr>
              <a:buSzPct val="100000"/>
            </a:pPr>
            <a:r>
              <a:rPr lang="ru-RU" sz="1400">
                <a:solidFill>
                  <a:schemeClr val="tx1"/>
                </a:solidFill>
                <a:latin typeface="Arial" charset="0"/>
              </a:rPr>
              <a:t>                                Первая часть заявки на участие в электронном аукционе </a:t>
            </a:r>
            <a:r>
              <a:rPr lang="ru-RU" sz="1400" b="1">
                <a:solidFill>
                  <a:schemeClr val="tx1"/>
                </a:solidFill>
                <a:latin typeface="Arial" charset="0"/>
              </a:rPr>
              <a:t>должна содержать:</a:t>
            </a:r>
          </a:p>
          <a:p>
            <a:pPr algn="just">
              <a:buClr>
                <a:srgbClr val="000000"/>
              </a:buClr>
              <a:buSzPct val="100000"/>
            </a:pPr>
            <a:r>
              <a:rPr lang="ru-RU" sz="1400">
                <a:solidFill>
                  <a:schemeClr val="tx1"/>
                </a:solidFill>
                <a:latin typeface="Arial" charset="0"/>
              </a:rPr>
              <a:t>1) согласие участника электронного аукциона на поставку товара, выполнение работы или оказание услуги на условиях, предусмотренных документацией об электронном аукционе и не подлежащих изменению по результатам проведения электронного аукциона (такое согласие дается с применением программно-аппаратных средств электронной площадки);</a:t>
            </a:r>
          </a:p>
          <a:p>
            <a:pPr algn="just">
              <a:buClr>
                <a:srgbClr val="000000"/>
              </a:buClr>
              <a:buSzPct val="100000"/>
            </a:pPr>
            <a:endParaRPr lang="ru-RU" sz="1400">
              <a:solidFill>
                <a:schemeClr val="tx1"/>
              </a:solidFill>
              <a:latin typeface="Arial" charset="0"/>
            </a:endParaRPr>
          </a:p>
          <a:p>
            <a:pPr algn="just"/>
            <a:r>
              <a:rPr lang="ru-RU" sz="1400">
                <a:solidFill>
                  <a:schemeClr val="tx1"/>
                </a:solidFill>
                <a:latin typeface="Arial" charset="0"/>
              </a:rPr>
              <a:t>2) при осуществлении закупки товара или закупки работы, услуги, для выполнения, оказания которых используется товар:</a:t>
            </a:r>
          </a:p>
          <a:p>
            <a:pPr algn="just"/>
            <a:r>
              <a:rPr lang="ru-RU" sz="1400">
                <a:solidFill>
                  <a:schemeClr val="tx1"/>
                </a:solidFill>
                <a:latin typeface="Arial" charset="0"/>
              </a:rPr>
              <a:t>а) </a:t>
            </a:r>
            <a:r>
              <a:rPr lang="ru-RU" sz="1400" b="1">
                <a:solidFill>
                  <a:schemeClr val="tx1"/>
                </a:solidFill>
                <a:latin typeface="Arial" charset="0"/>
              </a:rPr>
              <a:t>наименование страны происхождения товара </a:t>
            </a:r>
            <a:r>
              <a:rPr lang="ru-RU" sz="1400">
                <a:solidFill>
                  <a:schemeClr val="tx1"/>
                </a:solidFill>
                <a:latin typeface="Arial" charset="0"/>
              </a:rPr>
              <a:t>(</a:t>
            </a:r>
            <a:r>
              <a:rPr lang="ru-RU" sz="1400" b="1">
                <a:solidFill>
                  <a:schemeClr val="tx1"/>
                </a:solidFill>
                <a:latin typeface="Arial" charset="0"/>
              </a:rPr>
              <a:t>в случае установления заказчиком </a:t>
            </a:r>
            <a:r>
              <a:rPr lang="ru-RU" sz="1400">
                <a:solidFill>
                  <a:schemeClr val="tx1"/>
                </a:solidFill>
                <a:latin typeface="Arial" charset="0"/>
              </a:rPr>
              <a:t>в извещении о проведении электронного аукциона, документации об электронном аукционе </a:t>
            </a:r>
            <a:r>
              <a:rPr lang="ru-RU" sz="1400" b="1">
                <a:solidFill>
                  <a:schemeClr val="tx1"/>
                </a:solidFill>
                <a:latin typeface="Arial" charset="0"/>
              </a:rPr>
              <a:t>условий, запретов, ограничений допуска товаров, происходящих из иностранного государства </a:t>
            </a:r>
            <a:r>
              <a:rPr lang="ru-RU" sz="1400">
                <a:solidFill>
                  <a:schemeClr val="tx1"/>
                </a:solidFill>
                <a:latin typeface="Arial" charset="0"/>
              </a:rPr>
              <a:t>или группы иностранных государств, в соответствии со статьей 14 настоящего Федерального закона);</a:t>
            </a:r>
          </a:p>
          <a:p>
            <a:pPr algn="just"/>
            <a:r>
              <a:rPr lang="ru-RU" sz="1400">
                <a:solidFill>
                  <a:schemeClr val="tx1"/>
                </a:solidFill>
                <a:latin typeface="Arial" charset="0"/>
              </a:rPr>
              <a:t>б) конкретные показатели товара, соответствующие значениям, установленным в документации об электронном аукционе, и указание на товарный знак (при наличии). Информация, предусмотренная настоящим подпунктом, включается в заявку на участие в электронном аукционе в случае отсутствия в документации об электронном аукционе указания на товарный знак или в случае, если участник закупки предлагает товар, который обозначен товарным знаком, отличным от товарного знака, указанного в документации об электронном аукционе.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ru-RU" sz="1400" b="1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1772A3-AFF5-4F1E-9639-27B3E30ECCB0}" type="slidenum">
              <a:rPr lang="ru-RU" smtClean="0"/>
              <a:pPr>
                <a:defRPr/>
              </a:pPr>
              <a:t>16</a:t>
            </a:fld>
            <a:endParaRPr lang="ru-RU" dirty="0"/>
          </a:p>
        </p:txBody>
      </p:sp>
      <p:sp>
        <p:nvSpPr>
          <p:cNvPr id="38914" name="Text Box 1"/>
          <p:cNvSpPr txBox="1">
            <a:spLocks noChangeArrowheads="1"/>
          </p:cNvSpPr>
          <p:nvPr/>
        </p:nvSpPr>
        <p:spPr bwMode="auto">
          <a:xfrm>
            <a:off x="2565400" y="333375"/>
            <a:ext cx="6337300" cy="925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r>
              <a:rPr lang="ru-RU" sz="1800" b="1" i="1">
                <a:solidFill>
                  <a:schemeClr val="tx1"/>
                </a:solidFill>
              </a:rPr>
              <a:t>Редакция, подготовленная на основе изменений, внесенных Федеральным законом от 31.12.2017 № 504-ФЗ, вступающих в силу  с 01.07.2018.</a:t>
            </a:r>
          </a:p>
        </p:txBody>
      </p:sp>
      <p:sp>
        <p:nvSpPr>
          <p:cNvPr id="38915" name="Прямоугольник 1"/>
          <p:cNvSpPr>
            <a:spLocks noChangeArrowheads="1"/>
          </p:cNvSpPr>
          <p:nvPr/>
        </p:nvSpPr>
        <p:spPr bwMode="auto">
          <a:xfrm>
            <a:off x="366713" y="2854325"/>
            <a:ext cx="85074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ru-RU" sz="200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38916" name="Прямоугольник 4"/>
          <p:cNvSpPr>
            <a:spLocks noChangeArrowheads="1"/>
          </p:cNvSpPr>
          <p:nvPr/>
        </p:nvSpPr>
        <p:spPr bwMode="auto">
          <a:xfrm>
            <a:off x="401638" y="2565400"/>
            <a:ext cx="8418512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1800" b="1">
                <a:solidFill>
                  <a:schemeClr val="tx1"/>
                </a:solidFill>
                <a:latin typeface="Arial" charset="0"/>
              </a:rPr>
              <a:t>Оператор электронной площадки будет возвращать заявку участнику</a:t>
            </a:r>
            <a:r>
              <a:rPr lang="ru-RU" sz="1800">
                <a:solidFill>
                  <a:schemeClr val="tx1"/>
                </a:solidFill>
                <a:latin typeface="Arial" charset="0"/>
              </a:rPr>
              <a:t>, если информация об участнике закупки, в том числе информация об учредителях, членах коллегиального исполнительного органа, лице, исполняющем функции единоличного исполнительного органа участника закупки – юр. лица </a:t>
            </a:r>
            <a:r>
              <a:rPr lang="ru-RU" sz="1800" b="1">
                <a:solidFill>
                  <a:schemeClr val="tx1"/>
                </a:solidFill>
                <a:latin typeface="Arial" charset="0"/>
              </a:rPr>
              <a:t>включена в РНП,</a:t>
            </a:r>
            <a:r>
              <a:rPr lang="ru-RU" sz="1800">
                <a:solidFill>
                  <a:schemeClr val="tx1"/>
                </a:solidFill>
                <a:latin typeface="Arial" charset="0"/>
              </a:rPr>
              <a:t> при условии установления заказчиком требования, предусмотренного ч. 1.1 ст. 31 Закона о контрактной системе.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D50423-637D-46CB-A50F-92E22A146D3F}" type="slidenum">
              <a:rPr lang="ru-RU" smtClean="0"/>
              <a:pPr>
                <a:defRPr/>
              </a:pPr>
              <a:t>17</a:t>
            </a:fld>
            <a:endParaRPr lang="ru-RU" dirty="0"/>
          </a:p>
        </p:txBody>
      </p:sp>
      <p:sp>
        <p:nvSpPr>
          <p:cNvPr id="39938" name="Text Box 1"/>
          <p:cNvSpPr txBox="1">
            <a:spLocks noChangeArrowheads="1"/>
          </p:cNvSpPr>
          <p:nvPr/>
        </p:nvSpPr>
        <p:spPr bwMode="auto">
          <a:xfrm>
            <a:off x="2565400" y="333375"/>
            <a:ext cx="6337300" cy="925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r>
              <a:rPr lang="ru-RU" sz="1800" b="1" i="1">
                <a:solidFill>
                  <a:schemeClr val="tx1"/>
                </a:solidFill>
              </a:rPr>
              <a:t>Редакция, подготовленная на основе изменений, внесенных Федеральным законом от 31.12.2017 № 504-ФЗ, вступающих в силу  с 01.07.2018.</a:t>
            </a:r>
          </a:p>
        </p:txBody>
      </p:sp>
      <p:sp>
        <p:nvSpPr>
          <p:cNvPr id="39939" name="Прямоугольник 1"/>
          <p:cNvSpPr>
            <a:spLocks noChangeArrowheads="1"/>
          </p:cNvSpPr>
          <p:nvPr/>
        </p:nvSpPr>
        <p:spPr bwMode="auto">
          <a:xfrm>
            <a:off x="366713" y="2854325"/>
            <a:ext cx="85074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ru-RU" sz="200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39940" name="Прямоугольник 6"/>
          <p:cNvSpPr>
            <a:spLocks noChangeArrowheads="1"/>
          </p:cNvSpPr>
          <p:nvPr/>
        </p:nvSpPr>
        <p:spPr bwMode="auto">
          <a:xfrm>
            <a:off x="2282825" y="1335088"/>
            <a:ext cx="71326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800">
                <a:solidFill>
                  <a:schemeClr val="tx1"/>
                </a:solidFill>
                <a:latin typeface="Arial" charset="0"/>
              </a:rPr>
              <a:t>Изменение части 2 статьи 67 </a:t>
            </a:r>
            <a:r>
              <a:rPr lang="ru-RU" sz="1800" b="1">
                <a:solidFill>
                  <a:schemeClr val="tx1"/>
                </a:solidFill>
                <a:latin typeface="Arial" charset="0"/>
              </a:rPr>
              <a:t>Порядок рассмотрения первых частей заявок на участие в электронном аукционе</a:t>
            </a: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0" y="2000250"/>
          <a:ext cx="9144000" cy="17065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1800"/>
                <a:gridCol w="6372200"/>
              </a:tblGrid>
              <a:tr h="303492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Старая</a:t>
                      </a: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редакция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Новая редакция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327724">
                <a:tc>
                  <a:txBody>
                    <a:bodyPr/>
                    <a:lstStyle/>
                    <a:p>
                      <a:pPr algn="just"/>
                      <a:r>
                        <a:rPr lang="ru-RU" sz="1400" b="0" i="1" u="none" strike="noStrike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Срок рассмотрения первых частей заявок на участие в электронном аукционе не может превышать семь дней с даты окончания срока подачи указанных заявок.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Срок рассмотрения первых частей заявок на участие в электронном аукционе не может превышать семь дней с даты окончания срока подачи указанных заявок, </a:t>
                      </a:r>
                      <a:r>
                        <a:rPr kumimoji="0" lang="ru-RU" sz="1400" b="1" i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 в случае, если начальная (максимальная) цена контракта не превышает три миллиона рублей, такой срок не может превышать один рабочий день с даты окончания срока подачи указанных заявок.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9952" name="Прямоугольник 2"/>
          <p:cNvSpPr>
            <a:spLocks noChangeArrowheads="1"/>
          </p:cNvSpPr>
          <p:nvPr/>
        </p:nvSpPr>
        <p:spPr bwMode="auto">
          <a:xfrm>
            <a:off x="25400" y="3860800"/>
            <a:ext cx="8939213" cy="284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1800">
                <a:solidFill>
                  <a:schemeClr val="tx1"/>
                </a:solidFill>
              </a:rPr>
              <a:t>Протокол рассмотрения заявок на участие в аукционе, должен содержать, в том числе: </a:t>
            </a:r>
          </a:p>
          <a:p>
            <a:pPr algn="just"/>
            <a:endParaRPr lang="ru-RU" sz="1000">
              <a:solidFill>
                <a:schemeClr val="tx1"/>
              </a:solidFill>
            </a:endParaRPr>
          </a:p>
          <a:p>
            <a:pPr algn="just"/>
            <a:r>
              <a:rPr lang="ru-RU" sz="1800">
                <a:solidFill>
                  <a:schemeClr val="tx1"/>
                </a:solidFill>
              </a:rPr>
              <a:t>информацию о наличии среди предложений участников закупки, признанных участниками электронного аукциона, предложений о поставке товаров, происходящих из иностранного государства или группы иностранных государств, работ, услуг, соответственно выполняемых, оказываемых иностранными лицами, в случае, если условия, запреты, ограничения допуска товаров, работ, услуг установлены заказчиком в документации об электронном аукционе в соответствии со статьей 14 Закона о контрактной системе (п. 4 ч. 6 ст. 67).</a:t>
            </a:r>
          </a:p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64876A-4EB4-4BBD-B81C-E8321EB33910}" type="slidenum">
              <a:rPr lang="ru-RU" smtClean="0"/>
              <a:pPr>
                <a:defRPr/>
              </a:pPr>
              <a:t>18</a:t>
            </a:fld>
            <a:endParaRPr lang="ru-RU" dirty="0"/>
          </a:p>
        </p:txBody>
      </p:sp>
      <p:sp>
        <p:nvSpPr>
          <p:cNvPr id="40962" name="Прямоугольник 5"/>
          <p:cNvSpPr>
            <a:spLocks noChangeArrowheads="1"/>
          </p:cNvSpPr>
          <p:nvPr/>
        </p:nvSpPr>
        <p:spPr bwMode="auto">
          <a:xfrm>
            <a:off x="2198688" y="1773238"/>
            <a:ext cx="6945312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800">
                <a:solidFill>
                  <a:schemeClr val="tx1"/>
                </a:solidFill>
                <a:latin typeface="Arial" charset="0"/>
              </a:rPr>
              <a:t>Дополнение части 6 статьи 69 </a:t>
            </a:r>
            <a:r>
              <a:rPr lang="ru-RU" sz="1800" b="1">
                <a:solidFill>
                  <a:schemeClr val="tx1"/>
                </a:solidFill>
                <a:latin typeface="Arial" charset="0"/>
              </a:rPr>
              <a:t>Порядок рассмотрения вторых частей заявок на участие в электронном аукционе </a:t>
            </a:r>
            <a:r>
              <a:rPr lang="ru-RU" sz="1800">
                <a:solidFill>
                  <a:schemeClr val="tx1"/>
                </a:solidFill>
                <a:latin typeface="Arial" charset="0"/>
              </a:rPr>
              <a:t>пунктом 3</a:t>
            </a:r>
            <a:endParaRPr lang="ru-RU" sz="1800" b="1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0963" name="Text Box 1"/>
          <p:cNvSpPr txBox="1">
            <a:spLocks noChangeArrowheads="1"/>
          </p:cNvSpPr>
          <p:nvPr/>
        </p:nvSpPr>
        <p:spPr bwMode="auto">
          <a:xfrm>
            <a:off x="2565400" y="333375"/>
            <a:ext cx="6337300" cy="925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r>
              <a:rPr lang="ru-RU" sz="1800" b="1" i="1">
                <a:solidFill>
                  <a:schemeClr val="tx1"/>
                </a:solidFill>
              </a:rPr>
              <a:t>Редакция, подготовленная на основе изменений, внесенных Федеральным законом от 31.12.2017 № 504-ФЗ, вступающих в силу  с 01.07.2018.</a:t>
            </a:r>
          </a:p>
        </p:txBody>
      </p:sp>
      <p:sp>
        <p:nvSpPr>
          <p:cNvPr id="40964" name="Прямоугольник 4"/>
          <p:cNvSpPr>
            <a:spLocks noChangeArrowheads="1"/>
          </p:cNvSpPr>
          <p:nvPr/>
        </p:nvSpPr>
        <p:spPr bwMode="auto">
          <a:xfrm>
            <a:off x="323850" y="2997200"/>
            <a:ext cx="8418513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1800">
                <a:solidFill>
                  <a:schemeClr val="tx1"/>
                </a:solidFill>
                <a:latin typeface="Arial" charset="0"/>
              </a:rPr>
              <a:t>Заявка на участие в электронном аукционе признается не соответствующей требованиям, установленным документацией о таком аукционе, в случае:</a:t>
            </a:r>
          </a:p>
          <a:p>
            <a:pPr algn="just"/>
            <a:endParaRPr lang="ru-RU" sz="1800">
              <a:solidFill>
                <a:schemeClr val="tx1"/>
              </a:solidFill>
              <a:latin typeface="Arial" charset="0"/>
            </a:endParaRPr>
          </a:p>
          <a:p>
            <a:pPr algn="just"/>
            <a:r>
              <a:rPr lang="ru-RU" sz="1800" b="1">
                <a:solidFill>
                  <a:schemeClr val="tx1"/>
                </a:solidFill>
                <a:latin typeface="Arial" charset="0"/>
              </a:rPr>
              <a:t>3) предусмотренном нормативными правовыми актами, принятыми в соответствии со статьей 14 настоящего Федерального закона.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C973EA-000B-4E8E-9E64-2C4898D45D65}" type="slidenum">
              <a:rPr lang="ru-RU" smtClean="0"/>
              <a:pPr>
                <a:defRPr/>
              </a:pPr>
              <a:t>19</a:t>
            </a:fld>
            <a:endParaRPr lang="ru-RU" dirty="0"/>
          </a:p>
        </p:txBody>
      </p:sp>
      <p:sp>
        <p:nvSpPr>
          <p:cNvPr id="41986" name="Прямоугольник 5"/>
          <p:cNvSpPr>
            <a:spLocks noChangeArrowheads="1"/>
          </p:cNvSpPr>
          <p:nvPr/>
        </p:nvSpPr>
        <p:spPr bwMode="auto">
          <a:xfrm>
            <a:off x="395288" y="2405063"/>
            <a:ext cx="843597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800">
                <a:solidFill>
                  <a:schemeClr val="tx1"/>
                </a:solidFill>
                <a:latin typeface="Arial" charset="0"/>
              </a:rPr>
              <a:t>С 1 июля 2018 года часть 26 статьи 95 </a:t>
            </a:r>
            <a:r>
              <a:rPr lang="ru-RU" sz="1800" b="1">
                <a:solidFill>
                  <a:schemeClr val="tx1"/>
                </a:solidFill>
                <a:latin typeface="Arial" charset="0"/>
              </a:rPr>
              <a:t>Изменение, расторжение контракта  </a:t>
            </a:r>
            <a:r>
              <a:rPr lang="ru-RU" sz="1800">
                <a:solidFill>
                  <a:schemeClr val="tx1"/>
                </a:solidFill>
                <a:latin typeface="Arial" charset="0"/>
              </a:rPr>
              <a:t>признается утратившей силу.	</a:t>
            </a:r>
          </a:p>
        </p:txBody>
      </p:sp>
      <p:sp>
        <p:nvSpPr>
          <p:cNvPr id="41987" name="Text Box 1"/>
          <p:cNvSpPr txBox="1">
            <a:spLocks noChangeArrowheads="1"/>
          </p:cNvSpPr>
          <p:nvPr/>
        </p:nvSpPr>
        <p:spPr bwMode="auto">
          <a:xfrm>
            <a:off x="2565400" y="333375"/>
            <a:ext cx="6337300" cy="925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r>
              <a:rPr lang="ru-RU" sz="1800" b="1" i="1">
                <a:solidFill>
                  <a:schemeClr val="tx1"/>
                </a:solidFill>
              </a:rPr>
              <a:t>Редакция, подготовленная на основе изменений, внесенных Федеральным законом от 31.12.2017 № 504-ФЗ, вступающих в силу  с 01.07.2018.</a:t>
            </a:r>
          </a:p>
        </p:txBody>
      </p:sp>
      <p:sp>
        <p:nvSpPr>
          <p:cNvPr id="41988" name="Прямоугольник 4"/>
          <p:cNvSpPr>
            <a:spLocks noChangeArrowheads="1"/>
          </p:cNvSpPr>
          <p:nvPr/>
        </p:nvSpPr>
        <p:spPr bwMode="auto">
          <a:xfrm>
            <a:off x="323850" y="3241675"/>
            <a:ext cx="8418513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1800" u="sng">
                <a:solidFill>
                  <a:schemeClr val="tx1"/>
                </a:solidFill>
                <a:latin typeface="Arial" charset="0"/>
              </a:rPr>
              <a:t>Дополнение главы 3 параграфом </a:t>
            </a:r>
            <a:r>
              <a:rPr lang="ru-RU" sz="1800" b="1" u="sng">
                <a:solidFill>
                  <a:schemeClr val="tx1"/>
                </a:solidFill>
                <a:latin typeface="Arial" charset="0"/>
              </a:rPr>
              <a:t>4.1. Заключение контракта по результатам электронной процедуры. </a:t>
            </a:r>
          </a:p>
          <a:p>
            <a:pPr algn="just"/>
            <a:r>
              <a:rPr lang="ru-RU" sz="1800">
                <a:solidFill>
                  <a:schemeClr val="tx1"/>
                </a:solidFill>
                <a:latin typeface="Arial" charset="0"/>
              </a:rPr>
              <a:t>Контракты по итогам всех электронных процедур будут заключаться по одинаковым правилам.</a:t>
            </a:r>
          </a:p>
          <a:p>
            <a:pPr algn="just"/>
            <a:r>
              <a:rPr lang="ru-RU" sz="1800">
                <a:solidFill>
                  <a:schemeClr val="tx1"/>
                </a:solidFill>
                <a:latin typeface="Arial" charset="0"/>
              </a:rPr>
              <a:t>Заказчик будет размещать в ЕИС и на электронной площадке проект контракта. Победитель должен будет подписать его или направить протокол разногласий. Такой протокол можно будет составить не более одного раза.</a:t>
            </a:r>
          </a:p>
          <a:p>
            <a:pPr algn="just"/>
            <a:r>
              <a:rPr lang="ru-RU" sz="1800">
                <a:solidFill>
                  <a:schemeClr val="tx1"/>
                </a:solidFill>
                <a:latin typeface="Arial" charset="0"/>
              </a:rPr>
              <a:t>Заказчик должен будет подписывать проект контракта последним. С момента размещения в ЕИС контракт будет считаться заключенным (Статья 70 </a:t>
            </a:r>
            <a:r>
              <a:rPr lang="ru-RU" sz="1800" b="1">
                <a:solidFill>
                  <a:schemeClr val="tx1"/>
                </a:solidFill>
                <a:latin typeface="Arial" charset="0"/>
              </a:rPr>
              <a:t>Заключение контракта по результатам электронного аукциона </a:t>
            </a:r>
            <a:r>
              <a:rPr lang="ru-RU" sz="1800">
                <a:solidFill>
                  <a:schemeClr val="tx1"/>
                </a:solidFill>
                <a:latin typeface="Arial" charset="0"/>
              </a:rPr>
              <a:t>– исключена).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1"/>
          <p:cNvSpPr txBox="1">
            <a:spLocks noChangeArrowheads="1"/>
          </p:cNvSpPr>
          <p:nvPr/>
        </p:nvSpPr>
        <p:spPr bwMode="auto">
          <a:xfrm>
            <a:off x="2565400" y="404813"/>
            <a:ext cx="6337300" cy="8334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spcBef>
                <a:spcPts val="1500"/>
              </a:spcBef>
              <a:buClr>
                <a:srgbClr val="FFFFFF"/>
              </a:buClr>
              <a:buSzPct val="100000"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ru-RU" sz="1600" b="1" i="1" dirty="0">
                <a:solidFill>
                  <a:schemeClr val="tx1"/>
                </a:solidFill>
                <a:latin typeface="+mj-lt"/>
                <a:cs typeface="+mn-cs"/>
              </a:rPr>
              <a:t>Редакция, подготовленная на основе изменений, внесенных Федеральными законами от 31.12.2017 № 504-ФЗ, № 506-ФЗ, вступающих в силу с 11.01.2018</a:t>
            </a:r>
          </a:p>
        </p:txBody>
      </p:sp>
      <p:sp>
        <p:nvSpPr>
          <p:cNvPr id="14340" name="Rectangle 2"/>
          <p:cNvSpPr>
            <a:spLocks noChangeArrowheads="1"/>
          </p:cNvSpPr>
          <p:nvPr/>
        </p:nvSpPr>
        <p:spPr bwMode="auto">
          <a:xfrm>
            <a:off x="2343150" y="414338"/>
            <a:ext cx="6429375" cy="215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569913" indent="-569913">
              <a:spcBef>
                <a:spcPts val="135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71500" algn="l"/>
                <a:tab pos="1485900" algn="l"/>
                <a:tab pos="2400300" algn="l"/>
                <a:tab pos="3314700" algn="l"/>
                <a:tab pos="4229100" algn="l"/>
                <a:tab pos="5143500" algn="l"/>
                <a:tab pos="6057900" algn="l"/>
                <a:tab pos="6972300" algn="l"/>
                <a:tab pos="7886700" algn="l"/>
                <a:tab pos="8801100" algn="l"/>
                <a:tab pos="9715500" algn="l"/>
                <a:tab pos="10629900" algn="l"/>
              </a:tabLst>
              <a:defRPr/>
            </a:pPr>
            <a:r>
              <a:rPr lang="ru-RU" sz="1800" dirty="0">
                <a:solidFill>
                  <a:srgbClr val="000000"/>
                </a:solidFill>
                <a:cs typeface="+mn-cs"/>
              </a:rPr>
              <a:t>          </a:t>
            </a:r>
          </a:p>
          <a:p>
            <a:pPr algn="just">
              <a:spcBef>
                <a:spcPts val="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71500" algn="l"/>
                <a:tab pos="1485900" algn="l"/>
                <a:tab pos="2400300" algn="l"/>
                <a:tab pos="3314700" algn="l"/>
                <a:tab pos="4229100" algn="l"/>
                <a:tab pos="5143500" algn="l"/>
                <a:tab pos="6057900" algn="l"/>
                <a:tab pos="6972300" algn="l"/>
                <a:tab pos="7886700" algn="l"/>
                <a:tab pos="8801100" algn="l"/>
                <a:tab pos="9715500" algn="l"/>
                <a:tab pos="10629900" algn="l"/>
              </a:tabLst>
              <a:defRPr/>
            </a:pPr>
            <a:endParaRPr lang="ru-RU" sz="1800" dirty="0">
              <a:solidFill>
                <a:srgbClr val="000000"/>
              </a:solidFill>
              <a:cs typeface="+mn-cs"/>
            </a:endParaRPr>
          </a:p>
          <a:p>
            <a:pPr algn="just">
              <a:spcBef>
                <a:spcPts val="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71500" algn="l"/>
                <a:tab pos="1485900" algn="l"/>
                <a:tab pos="2400300" algn="l"/>
                <a:tab pos="3314700" algn="l"/>
                <a:tab pos="4229100" algn="l"/>
                <a:tab pos="5143500" algn="l"/>
                <a:tab pos="6057900" algn="l"/>
                <a:tab pos="6972300" algn="l"/>
                <a:tab pos="7886700" algn="l"/>
                <a:tab pos="8801100" algn="l"/>
                <a:tab pos="9715500" algn="l"/>
                <a:tab pos="10629900" algn="l"/>
              </a:tabLst>
              <a:defRPr/>
            </a:pPr>
            <a:endParaRPr lang="ru-RU" sz="2000" dirty="0">
              <a:solidFill>
                <a:srgbClr val="000000"/>
              </a:solidFill>
              <a:latin typeface="+mn-lt"/>
              <a:cs typeface="+mn-cs"/>
            </a:endParaRPr>
          </a:p>
          <a:p>
            <a:pPr algn="just">
              <a:spcBef>
                <a:spcPts val="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71500" algn="l"/>
                <a:tab pos="1485900" algn="l"/>
                <a:tab pos="2400300" algn="l"/>
                <a:tab pos="3314700" algn="l"/>
                <a:tab pos="4229100" algn="l"/>
                <a:tab pos="5143500" algn="l"/>
                <a:tab pos="6057900" algn="l"/>
                <a:tab pos="6972300" algn="l"/>
                <a:tab pos="7886700" algn="l"/>
                <a:tab pos="8801100" algn="l"/>
                <a:tab pos="9715500" algn="l"/>
                <a:tab pos="10629900" algn="l"/>
              </a:tabLst>
              <a:defRPr/>
            </a:pPr>
            <a:endParaRPr lang="ru-RU" sz="2000" dirty="0">
              <a:solidFill>
                <a:srgbClr val="000000"/>
              </a:solidFill>
              <a:latin typeface="+mn-lt"/>
              <a:cs typeface="+mn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908175" y="2060575"/>
            <a:ext cx="7143750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ru-RU" sz="1800" dirty="0">
              <a:solidFill>
                <a:schemeClr val="tx1"/>
              </a:solidFill>
              <a:latin typeface="+mn-lt"/>
              <a:cs typeface="+mn-cs"/>
            </a:endParaRP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ru-RU" sz="1800" dirty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7175" y="2565400"/>
            <a:ext cx="8683625" cy="33543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r>
              <a:rPr lang="ru-RU" sz="1800" dirty="0">
                <a:solidFill>
                  <a:schemeClr val="tx1"/>
                </a:solidFill>
                <a:cs typeface="Times New Roman" pitchFamily="18" charset="0"/>
              </a:rPr>
              <a:t>При отказе от заключения контракта с победителем закупки по основаниям, предусмотренным ч. 9 и 10 ст. 31 </a:t>
            </a:r>
            <a:r>
              <a:rPr lang="ru-RU" sz="1800" dirty="0">
                <a:solidFill>
                  <a:schemeClr val="tx1"/>
                </a:solidFill>
                <a:cs typeface="Times New Roman" pitchFamily="18" charset="0"/>
              </a:rPr>
              <a:t>Закона 44-ФЗ О контактной системе, </a:t>
            </a:r>
            <a:r>
              <a:rPr lang="ru-RU" sz="1800" dirty="0">
                <a:solidFill>
                  <a:schemeClr val="tx1"/>
                </a:solidFill>
                <a:cs typeface="Times New Roman" pitchFamily="18" charset="0"/>
              </a:rPr>
              <a:t>заказчик вправе </a:t>
            </a:r>
            <a:r>
              <a:rPr lang="ru-RU" sz="1800" i="1" u="sng" dirty="0">
                <a:solidFill>
                  <a:schemeClr val="tx1"/>
                </a:solidFill>
                <a:cs typeface="Times New Roman" pitchFamily="18" charset="0"/>
              </a:rPr>
              <a:t>заключить контракт с иным участником закупки</a:t>
            </a:r>
            <a:r>
              <a:rPr lang="ru-RU" sz="1800" dirty="0">
                <a:solidFill>
                  <a:schemeClr val="tx1"/>
                </a:solidFill>
                <a:cs typeface="Times New Roman" pitchFamily="18" charset="0"/>
              </a:rPr>
              <a:t>, который предложил такую же, как и победитель такой закупки, цену контракта или предложение о цене контракта которого содержит лучшие условия по цене контракта, следующие после условий, предложенных победителем в порядке, установленном для заключения контракта в случае уклонения победителя закупки от заключения контракта. </a:t>
            </a:r>
            <a:endParaRPr lang="ru-RU" sz="1800" dirty="0">
              <a:solidFill>
                <a:schemeClr val="tx1"/>
              </a:solidFill>
              <a:cs typeface="Times New Roman" pitchFamily="18" charset="0"/>
            </a:endParaRP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r>
              <a:rPr lang="ru-RU" sz="1800" dirty="0">
                <a:solidFill>
                  <a:schemeClr val="tx1"/>
                </a:solidFill>
                <a:cs typeface="Times New Roman" pitchFamily="18" charset="0"/>
              </a:rPr>
              <a:t>В </a:t>
            </a:r>
            <a:r>
              <a:rPr lang="ru-RU" sz="1800" dirty="0">
                <a:solidFill>
                  <a:schemeClr val="tx1"/>
                </a:solidFill>
                <a:cs typeface="Times New Roman" pitchFamily="18" charset="0"/>
              </a:rPr>
              <a:t>случае отказа заказчика от заключения контракта с победителем определения поставщика (подрядчика, исполнителя) по основаниям, предусмотренным </a:t>
            </a:r>
            <a:r>
              <a:rPr lang="ru-RU" sz="1800" dirty="0">
                <a:solidFill>
                  <a:schemeClr val="tx1"/>
                </a:solidFill>
                <a:cs typeface="Times New Roman" pitchFamily="18" charset="0"/>
              </a:rPr>
              <a:t>п. </a:t>
            </a:r>
            <a:r>
              <a:rPr lang="ru-RU" sz="1800" dirty="0">
                <a:solidFill>
                  <a:schemeClr val="tx1"/>
                </a:solidFill>
                <a:cs typeface="Times New Roman" pitchFamily="18" charset="0"/>
              </a:rPr>
              <a:t>2 </a:t>
            </a:r>
            <a:r>
              <a:rPr lang="ru-RU" sz="1800" dirty="0">
                <a:solidFill>
                  <a:schemeClr val="tx1"/>
                </a:solidFill>
                <a:cs typeface="Times New Roman" pitchFamily="18" charset="0"/>
              </a:rPr>
              <a:t>ч. </a:t>
            </a:r>
            <a:r>
              <a:rPr lang="ru-RU" sz="1800" dirty="0">
                <a:solidFill>
                  <a:schemeClr val="tx1"/>
                </a:solidFill>
                <a:cs typeface="Times New Roman" pitchFamily="18" charset="0"/>
              </a:rPr>
              <a:t>10 настоящей статьи, победитель признается </a:t>
            </a:r>
            <a:r>
              <a:rPr lang="ru-RU" sz="1800" i="1" u="sng" dirty="0">
                <a:solidFill>
                  <a:schemeClr val="tx1"/>
                </a:solidFill>
                <a:cs typeface="Times New Roman" pitchFamily="18" charset="0"/>
              </a:rPr>
              <a:t>уклонившимся</a:t>
            </a:r>
            <a:r>
              <a:rPr lang="ru-RU" sz="1800" dirty="0">
                <a:solidFill>
                  <a:schemeClr val="tx1"/>
                </a:solidFill>
                <a:cs typeface="Times New Roman" pitchFamily="18" charset="0"/>
              </a:rPr>
              <a:t> от заключения контракта.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ru-RU" sz="1600" dirty="0">
              <a:cs typeface="+mn-cs"/>
            </a:endParaRP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ru-RU" sz="1600" dirty="0">
              <a:cs typeface="+mn-cs"/>
            </a:endParaRPr>
          </a:p>
        </p:txBody>
      </p:sp>
      <p:sp>
        <p:nvSpPr>
          <p:cNvPr id="17413" name="TextBox 6"/>
          <p:cNvSpPr txBox="1">
            <a:spLocks noChangeArrowheads="1"/>
          </p:cNvSpPr>
          <p:nvPr/>
        </p:nvSpPr>
        <p:spPr bwMode="auto">
          <a:xfrm>
            <a:off x="2343150" y="1644650"/>
            <a:ext cx="68040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71500" algn="l"/>
                <a:tab pos="1485900" algn="l"/>
                <a:tab pos="2400300" algn="l"/>
                <a:tab pos="3314700" algn="l"/>
                <a:tab pos="4229100" algn="l"/>
                <a:tab pos="5143500" algn="l"/>
                <a:tab pos="6057900" algn="l"/>
                <a:tab pos="6972300" algn="l"/>
                <a:tab pos="7886700" algn="l"/>
                <a:tab pos="8801100" algn="l"/>
                <a:tab pos="9715500" algn="l"/>
                <a:tab pos="10629900" algn="l"/>
              </a:tabLst>
            </a:pPr>
            <a:r>
              <a:rPr lang="ru-RU" sz="2000">
                <a:solidFill>
                  <a:srgbClr val="000000"/>
                </a:solidFill>
              </a:rPr>
              <a:t>Часть 11 статьи 31 </a:t>
            </a:r>
            <a:r>
              <a:rPr lang="ru-RU" sz="2000" b="1">
                <a:solidFill>
                  <a:srgbClr val="000000"/>
                </a:solidFill>
              </a:rPr>
              <a:t>Требования к участникам закупки </a:t>
            </a:r>
            <a:r>
              <a:rPr lang="ru-RU" sz="2000">
                <a:solidFill>
                  <a:srgbClr val="000000"/>
                </a:solidFill>
              </a:rPr>
              <a:t>изложена в новой редакции :</a:t>
            </a:r>
            <a:endParaRPr lang="en-US" sz="20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468313" y="2205038"/>
            <a:ext cx="7924800" cy="3810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ts val="1050"/>
              </a:spcBef>
              <a:buClr>
                <a:srgbClr val="FFFFFF"/>
              </a:buClr>
              <a:buFont typeface="Arial" charset="0"/>
              <a:buNone/>
            </a:pPr>
            <a:endParaRPr lang="ru-RU" sz="1400" smtClean="0"/>
          </a:p>
          <a:p>
            <a:pPr eaLnBrk="1" hangingPunct="1">
              <a:spcBef>
                <a:spcPts val="1050"/>
              </a:spcBef>
              <a:buClr>
                <a:srgbClr val="FFFFFF"/>
              </a:buClr>
              <a:buFont typeface="Arial" charset="0"/>
              <a:buNone/>
            </a:pPr>
            <a:endParaRPr lang="ru-RU" sz="1400" smtClean="0"/>
          </a:p>
          <a:p>
            <a:pPr eaLnBrk="1" hangingPunct="1">
              <a:spcBef>
                <a:spcPts val="1050"/>
              </a:spcBef>
              <a:buClr>
                <a:srgbClr val="FFFFFF"/>
              </a:buClr>
              <a:buFont typeface="Arial" charset="0"/>
              <a:buNone/>
            </a:pPr>
            <a:endParaRPr lang="ru-RU" sz="1400" smtClean="0"/>
          </a:p>
          <a:p>
            <a:pPr lvl="4" eaLnBrk="1" hangingPunct="1">
              <a:spcBef>
                <a:spcPts val="900"/>
              </a:spcBef>
              <a:buClr>
                <a:srgbClr val="FFFFFF"/>
              </a:buClr>
              <a:buFont typeface="Times New Roman" pitchFamily="18" charset="0"/>
              <a:buNone/>
            </a:pPr>
            <a:endParaRPr lang="ru-RU" sz="1400" smtClean="0"/>
          </a:p>
          <a:p>
            <a:pPr lvl="4" eaLnBrk="1" hangingPunct="1">
              <a:spcBef>
                <a:spcPts val="900"/>
              </a:spcBef>
              <a:buClr>
                <a:srgbClr val="FFFFFF"/>
              </a:buClr>
              <a:buFont typeface="Times New Roman" pitchFamily="18" charset="0"/>
              <a:buNone/>
            </a:pPr>
            <a:r>
              <a:rPr lang="ru-RU" sz="3600" b="1" i="1" smtClean="0"/>
              <a:t>Спасибо за внимание!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Номер слайда 4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BE24FB57-AD8B-4011-8940-E97AB9F92FCB}" type="slidenum">
              <a:rPr lang="ru-RU" smtClean="0">
                <a:cs typeface="Arial" charset="0"/>
              </a:rPr>
              <a:pPr/>
              <a:t>3</a:t>
            </a:fld>
            <a:endParaRPr lang="ru-RU" smtClean="0">
              <a:cs typeface="Arial" charset="0"/>
            </a:endParaRPr>
          </a:p>
        </p:txBody>
      </p:sp>
      <p:sp>
        <p:nvSpPr>
          <p:cNvPr id="14339" name="Text Box 1"/>
          <p:cNvSpPr txBox="1">
            <a:spLocks noChangeArrowheads="1"/>
          </p:cNvSpPr>
          <p:nvPr/>
        </p:nvSpPr>
        <p:spPr bwMode="auto">
          <a:xfrm>
            <a:off x="2565400" y="404813"/>
            <a:ext cx="6337300" cy="8334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spcBef>
                <a:spcPts val="1500"/>
              </a:spcBef>
              <a:buClr>
                <a:srgbClr val="FFFFFF"/>
              </a:buClr>
              <a:buSzPct val="100000"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ru-RU" sz="1600" b="1" i="1" dirty="0">
                <a:solidFill>
                  <a:schemeClr val="tx1"/>
                </a:solidFill>
                <a:latin typeface="+mj-lt"/>
                <a:cs typeface="+mn-cs"/>
              </a:rPr>
              <a:t>Редакция, подготовленная на основе изменений, внесенных Федеральными законами от 31.12.2017 № 504-ФЗ, № 506-ФЗ, вступающих в силу с 11.01.2018</a:t>
            </a:r>
          </a:p>
        </p:txBody>
      </p:sp>
      <p:sp>
        <p:nvSpPr>
          <p:cNvPr id="14340" name="Rectangle 2"/>
          <p:cNvSpPr>
            <a:spLocks noChangeArrowheads="1"/>
          </p:cNvSpPr>
          <p:nvPr/>
        </p:nvSpPr>
        <p:spPr bwMode="auto">
          <a:xfrm>
            <a:off x="2343150" y="414338"/>
            <a:ext cx="6429375" cy="215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569913" indent="-569913">
              <a:spcBef>
                <a:spcPts val="135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71500" algn="l"/>
                <a:tab pos="1485900" algn="l"/>
                <a:tab pos="2400300" algn="l"/>
                <a:tab pos="3314700" algn="l"/>
                <a:tab pos="4229100" algn="l"/>
                <a:tab pos="5143500" algn="l"/>
                <a:tab pos="6057900" algn="l"/>
                <a:tab pos="6972300" algn="l"/>
                <a:tab pos="7886700" algn="l"/>
                <a:tab pos="8801100" algn="l"/>
                <a:tab pos="9715500" algn="l"/>
                <a:tab pos="10629900" algn="l"/>
              </a:tabLst>
              <a:defRPr/>
            </a:pPr>
            <a:r>
              <a:rPr lang="ru-RU" sz="1800" dirty="0">
                <a:solidFill>
                  <a:srgbClr val="000000"/>
                </a:solidFill>
                <a:cs typeface="+mn-cs"/>
              </a:rPr>
              <a:t>          </a:t>
            </a:r>
          </a:p>
          <a:p>
            <a:pPr algn="just">
              <a:spcBef>
                <a:spcPts val="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71500" algn="l"/>
                <a:tab pos="1485900" algn="l"/>
                <a:tab pos="2400300" algn="l"/>
                <a:tab pos="3314700" algn="l"/>
                <a:tab pos="4229100" algn="l"/>
                <a:tab pos="5143500" algn="l"/>
                <a:tab pos="6057900" algn="l"/>
                <a:tab pos="6972300" algn="l"/>
                <a:tab pos="7886700" algn="l"/>
                <a:tab pos="8801100" algn="l"/>
                <a:tab pos="9715500" algn="l"/>
                <a:tab pos="10629900" algn="l"/>
              </a:tabLst>
              <a:defRPr/>
            </a:pPr>
            <a:endParaRPr lang="ru-RU" sz="1800" dirty="0">
              <a:solidFill>
                <a:srgbClr val="000000"/>
              </a:solidFill>
              <a:cs typeface="+mn-cs"/>
            </a:endParaRPr>
          </a:p>
          <a:p>
            <a:pPr algn="just">
              <a:spcBef>
                <a:spcPts val="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71500" algn="l"/>
                <a:tab pos="1485900" algn="l"/>
                <a:tab pos="2400300" algn="l"/>
                <a:tab pos="3314700" algn="l"/>
                <a:tab pos="4229100" algn="l"/>
                <a:tab pos="5143500" algn="l"/>
                <a:tab pos="6057900" algn="l"/>
                <a:tab pos="6972300" algn="l"/>
                <a:tab pos="7886700" algn="l"/>
                <a:tab pos="8801100" algn="l"/>
                <a:tab pos="9715500" algn="l"/>
                <a:tab pos="10629900" algn="l"/>
              </a:tabLst>
              <a:defRPr/>
            </a:pPr>
            <a:endParaRPr lang="ru-RU" sz="2000" dirty="0">
              <a:solidFill>
                <a:srgbClr val="000000"/>
              </a:solidFill>
              <a:latin typeface="+mn-lt"/>
              <a:cs typeface="+mn-cs"/>
            </a:endParaRPr>
          </a:p>
        </p:txBody>
      </p:sp>
      <p:sp>
        <p:nvSpPr>
          <p:cNvPr id="19460" name="TextBox 6"/>
          <p:cNvSpPr txBox="1">
            <a:spLocks noChangeArrowheads="1"/>
          </p:cNvSpPr>
          <p:nvPr/>
        </p:nvSpPr>
        <p:spPr bwMode="auto">
          <a:xfrm>
            <a:off x="2343150" y="1636713"/>
            <a:ext cx="662146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71500" algn="l"/>
                <a:tab pos="1485900" algn="l"/>
                <a:tab pos="2400300" algn="l"/>
                <a:tab pos="3314700" algn="l"/>
                <a:tab pos="4229100" algn="l"/>
                <a:tab pos="5143500" algn="l"/>
                <a:tab pos="6057900" algn="l"/>
                <a:tab pos="6972300" algn="l"/>
                <a:tab pos="7886700" algn="l"/>
                <a:tab pos="8801100" algn="l"/>
                <a:tab pos="9715500" algn="l"/>
                <a:tab pos="10629900" algn="l"/>
              </a:tabLst>
            </a:pPr>
            <a:r>
              <a:rPr lang="ru-RU" sz="2000">
                <a:solidFill>
                  <a:srgbClr val="000000"/>
                </a:solidFill>
              </a:rPr>
              <a:t>Пункт 1 части 1 статьи 33 </a:t>
            </a:r>
            <a:r>
              <a:rPr lang="ru-RU" sz="2000" b="1">
                <a:solidFill>
                  <a:srgbClr val="000000"/>
                </a:solidFill>
              </a:rPr>
              <a:t>Правила описания объекта закупки </a:t>
            </a:r>
            <a:r>
              <a:rPr lang="ru-RU" sz="2000">
                <a:solidFill>
                  <a:srgbClr val="000000"/>
                </a:solidFill>
              </a:rPr>
              <a:t>изложен в новой редакции: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19461" name="TextBox 7"/>
          <p:cNvSpPr txBox="1">
            <a:spLocks noChangeArrowheads="1"/>
          </p:cNvSpPr>
          <p:nvPr/>
        </p:nvSpPr>
        <p:spPr bwMode="auto">
          <a:xfrm>
            <a:off x="350838" y="2276475"/>
            <a:ext cx="8556625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71500" algn="l"/>
                <a:tab pos="1485900" algn="l"/>
                <a:tab pos="2400300" algn="l"/>
                <a:tab pos="3314700" algn="l"/>
                <a:tab pos="4229100" algn="l"/>
                <a:tab pos="5143500" algn="l"/>
                <a:tab pos="6057900" algn="l"/>
                <a:tab pos="6972300" algn="l"/>
                <a:tab pos="7886700" algn="l"/>
                <a:tab pos="8801100" algn="l"/>
                <a:tab pos="9715500" algn="l"/>
                <a:tab pos="10629900" algn="l"/>
              </a:tabLst>
            </a:pPr>
            <a:r>
              <a:rPr lang="ru-RU" sz="1800">
                <a:solidFill>
                  <a:srgbClr val="000000"/>
                </a:solidFill>
              </a:rPr>
              <a:t>В описании объекта закупки указываются </a:t>
            </a:r>
            <a:r>
              <a:rPr lang="ru-RU" sz="1800" b="1">
                <a:solidFill>
                  <a:srgbClr val="000000"/>
                </a:solidFill>
              </a:rPr>
              <a:t>функциональные, технические, качественные, эксплуатационные </a:t>
            </a:r>
            <a:r>
              <a:rPr lang="ru-RU" sz="1800">
                <a:solidFill>
                  <a:srgbClr val="000000"/>
                </a:solidFill>
              </a:rPr>
              <a:t>характеристики объекта закупки (при необходимости). 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71500" algn="l"/>
                <a:tab pos="1485900" algn="l"/>
                <a:tab pos="2400300" algn="l"/>
                <a:tab pos="3314700" algn="l"/>
                <a:tab pos="4229100" algn="l"/>
                <a:tab pos="5143500" algn="l"/>
                <a:tab pos="6057900" algn="l"/>
                <a:tab pos="6972300" algn="l"/>
                <a:tab pos="7886700" algn="l"/>
                <a:tab pos="8801100" algn="l"/>
                <a:tab pos="9715500" algn="l"/>
                <a:tab pos="10629900" algn="l"/>
              </a:tabLst>
            </a:pPr>
            <a:r>
              <a:rPr lang="ru-RU" sz="1800">
                <a:solidFill>
                  <a:srgbClr val="000000"/>
                </a:solidFill>
              </a:rPr>
              <a:t>В описание объекта закупки </a:t>
            </a:r>
            <a:r>
              <a:rPr lang="ru-RU" sz="1800" b="1" i="1" u="sng">
                <a:solidFill>
                  <a:srgbClr val="000000"/>
                </a:solidFill>
              </a:rPr>
              <a:t>не </a:t>
            </a:r>
            <a:r>
              <a:rPr lang="ru-RU" sz="1800" i="1" u="sng">
                <a:solidFill>
                  <a:srgbClr val="000000"/>
                </a:solidFill>
              </a:rPr>
              <a:t>должны включаться требования </a:t>
            </a:r>
            <a:r>
              <a:rPr lang="ru-RU" sz="1800">
                <a:solidFill>
                  <a:srgbClr val="000000"/>
                </a:solidFill>
              </a:rPr>
              <a:t>или указания                         в отношении товарных знаков, знаков обслуживания, фирменных наименований, патентов, наименование страны происхождения товара, требования к товарам, информации, работам, услугам при условии, что такие требования или указания влекут за собой ограничение количества участников закупки. 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71500" algn="l"/>
                <a:tab pos="1485900" algn="l"/>
                <a:tab pos="2400300" algn="l"/>
                <a:tab pos="3314700" algn="l"/>
                <a:tab pos="4229100" algn="l"/>
                <a:tab pos="5143500" algn="l"/>
                <a:tab pos="6057900" algn="l"/>
                <a:tab pos="6972300" algn="l"/>
                <a:tab pos="7886700" algn="l"/>
                <a:tab pos="8801100" algn="l"/>
                <a:tab pos="9715500" algn="l"/>
                <a:tab pos="10629900" algn="l"/>
              </a:tabLst>
            </a:pPr>
            <a:r>
              <a:rPr lang="ru-RU" sz="1800">
                <a:solidFill>
                  <a:srgbClr val="000000"/>
                </a:solidFill>
              </a:rPr>
              <a:t>Допускается указание на товарный знак при условии сопровождения такого указания словами </a:t>
            </a:r>
            <a:r>
              <a:rPr lang="ru-RU" sz="1800" i="1" u="sng">
                <a:solidFill>
                  <a:srgbClr val="000000"/>
                </a:solidFill>
              </a:rPr>
              <a:t>"или эквивалент" </a:t>
            </a:r>
            <a:r>
              <a:rPr lang="ru-RU" sz="1800">
                <a:solidFill>
                  <a:srgbClr val="000000"/>
                </a:solidFill>
              </a:rPr>
              <a:t>либо при условии несовместимости товаров, на которых размещаются другие товарные знаки, и необходимости обеспечения взаимодействия таких товаров с товарами, используемыми заказчиком, либо при условии закупок запасных частей и расходных материалов к машинам и оборудованию, используемым заказчиком, в соответствии с технической документацией на указанные машины                   и оборудование</a:t>
            </a:r>
            <a:endParaRPr lang="en-US" sz="18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1"/>
          <p:cNvSpPr txBox="1">
            <a:spLocks noChangeArrowheads="1"/>
          </p:cNvSpPr>
          <p:nvPr/>
        </p:nvSpPr>
        <p:spPr bwMode="auto">
          <a:xfrm>
            <a:off x="2565400" y="404813"/>
            <a:ext cx="6337300" cy="8334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spcBef>
                <a:spcPts val="1500"/>
              </a:spcBef>
              <a:buClr>
                <a:srgbClr val="FFFFFF"/>
              </a:buClr>
              <a:buSzPct val="100000"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ru-RU" sz="1600" b="1" i="1" dirty="0">
                <a:solidFill>
                  <a:schemeClr val="tx1"/>
                </a:solidFill>
                <a:latin typeface="+mj-lt"/>
                <a:cs typeface="+mn-cs"/>
              </a:rPr>
              <a:t>Редакция, подготовленная на основе изменений, внесенных Федеральными законами от 31.12.2017 № 504-ФЗ, № 506-ФЗ, вступающих в силу с 11.01.2018</a:t>
            </a:r>
          </a:p>
        </p:txBody>
      </p:sp>
      <p:sp>
        <p:nvSpPr>
          <p:cNvPr id="14340" name="Rectangle 2"/>
          <p:cNvSpPr>
            <a:spLocks noChangeArrowheads="1"/>
          </p:cNvSpPr>
          <p:nvPr/>
        </p:nvSpPr>
        <p:spPr bwMode="auto">
          <a:xfrm>
            <a:off x="2343150" y="414338"/>
            <a:ext cx="6429375" cy="215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569913" indent="-569913">
              <a:spcBef>
                <a:spcPts val="135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71500" algn="l"/>
                <a:tab pos="1485900" algn="l"/>
                <a:tab pos="2400300" algn="l"/>
                <a:tab pos="3314700" algn="l"/>
                <a:tab pos="4229100" algn="l"/>
                <a:tab pos="5143500" algn="l"/>
                <a:tab pos="6057900" algn="l"/>
                <a:tab pos="6972300" algn="l"/>
                <a:tab pos="7886700" algn="l"/>
                <a:tab pos="8801100" algn="l"/>
                <a:tab pos="9715500" algn="l"/>
                <a:tab pos="10629900" algn="l"/>
              </a:tabLst>
              <a:defRPr/>
            </a:pPr>
            <a:r>
              <a:rPr lang="ru-RU" sz="1800" dirty="0">
                <a:solidFill>
                  <a:srgbClr val="000000"/>
                </a:solidFill>
                <a:cs typeface="+mn-cs"/>
              </a:rPr>
              <a:t>          </a:t>
            </a:r>
          </a:p>
          <a:p>
            <a:pPr algn="just">
              <a:spcBef>
                <a:spcPts val="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71500" algn="l"/>
                <a:tab pos="1485900" algn="l"/>
                <a:tab pos="2400300" algn="l"/>
                <a:tab pos="3314700" algn="l"/>
                <a:tab pos="4229100" algn="l"/>
                <a:tab pos="5143500" algn="l"/>
                <a:tab pos="6057900" algn="l"/>
                <a:tab pos="6972300" algn="l"/>
                <a:tab pos="7886700" algn="l"/>
                <a:tab pos="8801100" algn="l"/>
                <a:tab pos="9715500" algn="l"/>
                <a:tab pos="10629900" algn="l"/>
              </a:tabLst>
              <a:defRPr/>
            </a:pPr>
            <a:endParaRPr lang="ru-RU" sz="1800" dirty="0">
              <a:solidFill>
                <a:srgbClr val="000000"/>
              </a:solidFill>
              <a:cs typeface="+mn-cs"/>
            </a:endParaRPr>
          </a:p>
          <a:p>
            <a:pPr algn="just">
              <a:spcBef>
                <a:spcPts val="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71500" algn="l"/>
                <a:tab pos="1485900" algn="l"/>
                <a:tab pos="2400300" algn="l"/>
                <a:tab pos="3314700" algn="l"/>
                <a:tab pos="4229100" algn="l"/>
                <a:tab pos="5143500" algn="l"/>
                <a:tab pos="6057900" algn="l"/>
                <a:tab pos="6972300" algn="l"/>
                <a:tab pos="7886700" algn="l"/>
                <a:tab pos="8801100" algn="l"/>
                <a:tab pos="9715500" algn="l"/>
                <a:tab pos="10629900" algn="l"/>
              </a:tabLst>
              <a:defRPr/>
            </a:pPr>
            <a:endParaRPr lang="ru-RU" sz="2000" dirty="0">
              <a:solidFill>
                <a:srgbClr val="000000"/>
              </a:solidFill>
              <a:latin typeface="+mn-lt"/>
              <a:cs typeface="+mn-cs"/>
            </a:endParaRPr>
          </a:p>
          <a:p>
            <a:pPr algn="just">
              <a:spcBef>
                <a:spcPts val="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71500" algn="l"/>
                <a:tab pos="1485900" algn="l"/>
                <a:tab pos="2400300" algn="l"/>
                <a:tab pos="3314700" algn="l"/>
                <a:tab pos="4229100" algn="l"/>
                <a:tab pos="5143500" algn="l"/>
                <a:tab pos="6057900" algn="l"/>
                <a:tab pos="6972300" algn="l"/>
                <a:tab pos="7886700" algn="l"/>
                <a:tab pos="8801100" algn="l"/>
                <a:tab pos="9715500" algn="l"/>
                <a:tab pos="10629900" algn="l"/>
              </a:tabLst>
              <a:defRPr/>
            </a:pPr>
            <a:endParaRPr lang="ru-RU" sz="2000" dirty="0">
              <a:solidFill>
                <a:srgbClr val="000000"/>
              </a:solidFill>
              <a:latin typeface="+mn-lt"/>
              <a:cs typeface="+mn-cs"/>
            </a:endParaRPr>
          </a:p>
          <a:p>
            <a:pPr algn="just">
              <a:spcBef>
                <a:spcPts val="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71500" algn="l"/>
                <a:tab pos="1485900" algn="l"/>
                <a:tab pos="2400300" algn="l"/>
                <a:tab pos="3314700" algn="l"/>
                <a:tab pos="4229100" algn="l"/>
                <a:tab pos="5143500" algn="l"/>
                <a:tab pos="6057900" algn="l"/>
                <a:tab pos="6972300" algn="l"/>
                <a:tab pos="7886700" algn="l"/>
                <a:tab pos="8801100" algn="l"/>
                <a:tab pos="9715500" algn="l"/>
                <a:tab pos="10629900" algn="l"/>
              </a:tabLst>
              <a:defRPr/>
            </a:pPr>
            <a:r>
              <a:rPr lang="ru-RU" sz="1400" dirty="0">
                <a:solidFill>
                  <a:srgbClr val="000000"/>
                </a:solidFill>
                <a:latin typeface="+mn-lt"/>
                <a:cs typeface="+mn-cs"/>
              </a:rPr>
              <a:t> </a:t>
            </a:r>
            <a:endParaRPr lang="en-US" sz="1600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23555" name="TextBox 5"/>
          <p:cNvSpPr txBox="1">
            <a:spLocks noChangeArrowheads="1"/>
          </p:cNvSpPr>
          <p:nvPr/>
        </p:nvSpPr>
        <p:spPr bwMode="auto">
          <a:xfrm>
            <a:off x="239713" y="2492375"/>
            <a:ext cx="8532812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ru-RU" sz="1800">
                <a:solidFill>
                  <a:schemeClr val="tx1"/>
                </a:solidFill>
                <a:cs typeface="Times New Roman" pitchFamily="18" charset="0"/>
              </a:rPr>
              <a:t>15.1.  </a:t>
            </a:r>
            <a:r>
              <a:rPr lang="ru-RU" sz="1800" i="1" u="sng">
                <a:solidFill>
                  <a:schemeClr val="tx1"/>
                </a:solidFill>
                <a:cs typeface="Times New Roman" pitchFamily="18" charset="0"/>
              </a:rPr>
              <a:t>Обращение  с жалобой </a:t>
            </a:r>
            <a:r>
              <a:rPr lang="ru-RU" sz="1800">
                <a:solidFill>
                  <a:schemeClr val="tx1"/>
                </a:solidFill>
                <a:cs typeface="Times New Roman" pitchFamily="18" charset="0"/>
              </a:rPr>
              <a:t>на действия (бездействие) лиц, указанных в п.  1   ч.  15  настоящей  статьи,  и  информация  о  нарушениях законодательства  Российской  Федерации и иных нормативных правовых актов о   контрактной  системе  в  сфере  закупок  положениями  документации  о закупке,  извещения о запросе котировок, поступившие </a:t>
            </a:r>
            <a:r>
              <a:rPr lang="ru-RU" sz="1800" b="1" i="1">
                <a:solidFill>
                  <a:schemeClr val="tx1"/>
                </a:solidFill>
                <a:cs typeface="Times New Roman" pitchFamily="18" charset="0"/>
              </a:rPr>
              <a:t>от физического лица</a:t>
            </a:r>
            <a:r>
              <a:rPr lang="ru-RU" sz="1800">
                <a:solidFill>
                  <a:schemeClr val="tx1"/>
                </a:solidFill>
                <a:cs typeface="Times New Roman" pitchFamily="18" charset="0"/>
              </a:rPr>
              <a:t>, которое   не  соответствует  требованиям                         п. 1  ч.  1ст.  31 настоящего  Федерального  закона в отношении объекта этой закупки </a:t>
            </a:r>
            <a:r>
              <a:rPr lang="ru-RU" sz="1800" b="1" i="1" u="sng">
                <a:solidFill>
                  <a:schemeClr val="tx1"/>
                </a:solidFill>
                <a:cs typeface="Times New Roman" pitchFamily="18" charset="0"/>
              </a:rPr>
              <a:t>и права и законные   интересы   </a:t>
            </a:r>
            <a:r>
              <a:rPr lang="ru-RU" sz="1800" i="1" u="sng">
                <a:solidFill>
                  <a:schemeClr val="tx1"/>
                </a:solidFill>
                <a:cs typeface="Times New Roman" pitchFamily="18" charset="0"/>
              </a:rPr>
              <a:t>которого   </a:t>
            </a:r>
            <a:r>
              <a:rPr lang="ru-RU" sz="1800" b="1" i="1" u="sng">
                <a:solidFill>
                  <a:schemeClr val="tx1"/>
                </a:solidFill>
                <a:cs typeface="Times New Roman" pitchFamily="18" charset="0"/>
              </a:rPr>
              <a:t>не   нарушены </a:t>
            </a:r>
            <a:r>
              <a:rPr lang="ru-RU" sz="1800" b="1">
                <a:solidFill>
                  <a:schemeClr val="tx1"/>
                </a:solidFill>
                <a:cs typeface="Times New Roman" pitchFamily="18" charset="0"/>
              </a:rPr>
              <a:t>  </a:t>
            </a:r>
            <a:r>
              <a:rPr lang="ru-RU" sz="1800">
                <a:solidFill>
                  <a:schemeClr val="tx1"/>
                </a:solidFill>
                <a:cs typeface="Times New Roman" pitchFamily="18" charset="0"/>
              </a:rPr>
              <a:t>такими   действиями (бездействием),     положениями     этих     документации,     извещения, рассматриваются  контрольным  органом  в  сфере  закупок в соответствии с Федеральным  законом  от  2 мая 2006 года № 59-ФЗ «О порядке рассмотрения обращений граждан Российской Федерации».</a:t>
            </a:r>
            <a:endParaRPr lang="ru-RU" sz="1800">
              <a:cs typeface="Times New Roman" pitchFamily="18" charset="0"/>
            </a:endParaRP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ru-RU" sz="1800">
              <a:cs typeface="Times New Roman" pitchFamily="18" charset="0"/>
            </a:endParaRPr>
          </a:p>
        </p:txBody>
      </p:sp>
      <p:sp>
        <p:nvSpPr>
          <p:cNvPr id="23556" name="TextBox 7"/>
          <p:cNvSpPr txBox="1">
            <a:spLocks noChangeArrowheads="1"/>
          </p:cNvSpPr>
          <p:nvPr/>
        </p:nvSpPr>
        <p:spPr bwMode="auto">
          <a:xfrm>
            <a:off x="2281238" y="1628775"/>
            <a:ext cx="662146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Clr>
                <a:srgbClr val="000000"/>
              </a:buClr>
              <a:buSzPct val="100000"/>
              <a:tabLst>
                <a:tab pos="571500" algn="l"/>
                <a:tab pos="1485900" algn="l"/>
                <a:tab pos="2400300" algn="l"/>
                <a:tab pos="3314700" algn="l"/>
                <a:tab pos="4229100" algn="l"/>
                <a:tab pos="5143500" algn="l"/>
                <a:tab pos="6057900" algn="l"/>
                <a:tab pos="6972300" algn="l"/>
                <a:tab pos="7886700" algn="l"/>
                <a:tab pos="8801100" algn="l"/>
                <a:tab pos="9715500" algn="l"/>
                <a:tab pos="10629900" algn="l"/>
              </a:tabLst>
            </a:pPr>
            <a:r>
              <a:rPr lang="ru-RU" sz="2000">
                <a:solidFill>
                  <a:srgbClr val="000000"/>
                </a:solidFill>
              </a:rPr>
              <a:t>Дополнение ст. 99 </a:t>
            </a:r>
            <a:r>
              <a:rPr lang="ru-RU" sz="2000" b="1">
                <a:solidFill>
                  <a:srgbClr val="000000"/>
                </a:solidFill>
              </a:rPr>
              <a:t>Контроль в сфере закупок </a:t>
            </a:r>
            <a:r>
              <a:rPr lang="ru-RU" sz="2000">
                <a:solidFill>
                  <a:srgbClr val="000000"/>
                </a:solidFill>
              </a:rPr>
              <a:t>ч.15.1</a:t>
            </a:r>
            <a:endParaRPr lang="en-US" sz="2000">
              <a:solidFill>
                <a:srgbClr val="000000"/>
              </a:solidFill>
            </a:endParaRP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71500" algn="l"/>
                <a:tab pos="1485900" algn="l"/>
                <a:tab pos="2400300" algn="l"/>
                <a:tab pos="3314700" algn="l"/>
                <a:tab pos="4229100" algn="l"/>
                <a:tab pos="5143500" algn="l"/>
                <a:tab pos="6057900" algn="l"/>
                <a:tab pos="6972300" algn="l"/>
                <a:tab pos="7886700" algn="l"/>
                <a:tab pos="8801100" algn="l"/>
                <a:tab pos="9715500" algn="l"/>
                <a:tab pos="10629900" algn="l"/>
              </a:tabLst>
            </a:pPr>
            <a:endParaRPr lang="en-US" sz="20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Номер слайда 4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71502A57-C37F-4622-94EF-78CCF0CD04BC}" type="slidenum">
              <a:rPr lang="ru-RU" smtClean="0">
                <a:cs typeface="Arial" charset="0"/>
              </a:rPr>
              <a:pPr/>
              <a:t>5</a:t>
            </a:fld>
            <a:endParaRPr lang="ru-RU" smtClean="0">
              <a:cs typeface="Arial" charset="0"/>
            </a:endParaRPr>
          </a:p>
        </p:txBody>
      </p:sp>
      <p:sp>
        <p:nvSpPr>
          <p:cNvPr id="14339" name="Text Box 1"/>
          <p:cNvSpPr txBox="1">
            <a:spLocks noChangeArrowheads="1"/>
          </p:cNvSpPr>
          <p:nvPr/>
        </p:nvSpPr>
        <p:spPr bwMode="auto">
          <a:xfrm>
            <a:off x="2565400" y="404813"/>
            <a:ext cx="6337300" cy="8334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spcBef>
                <a:spcPts val="1500"/>
              </a:spcBef>
              <a:buClr>
                <a:srgbClr val="FFFFFF"/>
              </a:buClr>
              <a:buSzPct val="100000"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ru-RU" sz="1600" b="1" i="1" dirty="0">
                <a:solidFill>
                  <a:schemeClr val="tx1"/>
                </a:solidFill>
                <a:latin typeface="+mj-lt"/>
                <a:cs typeface="+mn-cs"/>
              </a:rPr>
              <a:t>Редакция, подготовленная на основе изменений, внесенных Федеральными законами от 31.12.2017 № 504-ФЗ, № 506-ФЗ, вступающих в силу с 11.01.2018</a:t>
            </a:r>
          </a:p>
        </p:txBody>
      </p:sp>
      <p:sp>
        <p:nvSpPr>
          <p:cNvPr id="14340" name="Rectangle 2"/>
          <p:cNvSpPr>
            <a:spLocks noChangeArrowheads="1"/>
          </p:cNvSpPr>
          <p:nvPr/>
        </p:nvSpPr>
        <p:spPr bwMode="auto">
          <a:xfrm>
            <a:off x="2343150" y="414338"/>
            <a:ext cx="6429375" cy="215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569913" indent="-569913">
              <a:spcBef>
                <a:spcPts val="135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71500" algn="l"/>
                <a:tab pos="1485900" algn="l"/>
                <a:tab pos="2400300" algn="l"/>
                <a:tab pos="3314700" algn="l"/>
                <a:tab pos="4229100" algn="l"/>
                <a:tab pos="5143500" algn="l"/>
                <a:tab pos="6057900" algn="l"/>
                <a:tab pos="6972300" algn="l"/>
                <a:tab pos="7886700" algn="l"/>
                <a:tab pos="8801100" algn="l"/>
                <a:tab pos="9715500" algn="l"/>
                <a:tab pos="10629900" algn="l"/>
              </a:tabLst>
              <a:defRPr/>
            </a:pPr>
            <a:r>
              <a:rPr lang="ru-RU" sz="1800" dirty="0">
                <a:solidFill>
                  <a:srgbClr val="000000"/>
                </a:solidFill>
                <a:cs typeface="+mn-cs"/>
              </a:rPr>
              <a:t>          </a:t>
            </a:r>
          </a:p>
          <a:p>
            <a:pPr algn="just">
              <a:spcBef>
                <a:spcPts val="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71500" algn="l"/>
                <a:tab pos="1485900" algn="l"/>
                <a:tab pos="2400300" algn="l"/>
                <a:tab pos="3314700" algn="l"/>
                <a:tab pos="4229100" algn="l"/>
                <a:tab pos="5143500" algn="l"/>
                <a:tab pos="6057900" algn="l"/>
                <a:tab pos="6972300" algn="l"/>
                <a:tab pos="7886700" algn="l"/>
                <a:tab pos="8801100" algn="l"/>
                <a:tab pos="9715500" algn="l"/>
                <a:tab pos="10629900" algn="l"/>
              </a:tabLst>
              <a:defRPr/>
            </a:pPr>
            <a:endParaRPr lang="ru-RU" sz="1800" dirty="0">
              <a:solidFill>
                <a:srgbClr val="000000"/>
              </a:solidFill>
              <a:cs typeface="+mn-cs"/>
            </a:endParaRPr>
          </a:p>
          <a:p>
            <a:pPr algn="just">
              <a:spcBef>
                <a:spcPts val="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71500" algn="l"/>
                <a:tab pos="1485900" algn="l"/>
                <a:tab pos="2400300" algn="l"/>
                <a:tab pos="3314700" algn="l"/>
                <a:tab pos="4229100" algn="l"/>
                <a:tab pos="5143500" algn="l"/>
                <a:tab pos="6057900" algn="l"/>
                <a:tab pos="6972300" algn="l"/>
                <a:tab pos="7886700" algn="l"/>
                <a:tab pos="8801100" algn="l"/>
                <a:tab pos="9715500" algn="l"/>
                <a:tab pos="10629900" algn="l"/>
              </a:tabLst>
              <a:defRPr/>
            </a:pPr>
            <a:endParaRPr lang="ru-RU" sz="2000" dirty="0">
              <a:solidFill>
                <a:srgbClr val="000000"/>
              </a:solidFill>
              <a:latin typeface="+mn-lt"/>
              <a:cs typeface="+mn-cs"/>
            </a:endParaRPr>
          </a:p>
          <a:p>
            <a:pPr algn="just">
              <a:spcBef>
                <a:spcPts val="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71500" algn="l"/>
                <a:tab pos="1485900" algn="l"/>
                <a:tab pos="2400300" algn="l"/>
                <a:tab pos="3314700" algn="l"/>
                <a:tab pos="4229100" algn="l"/>
                <a:tab pos="5143500" algn="l"/>
                <a:tab pos="6057900" algn="l"/>
                <a:tab pos="6972300" algn="l"/>
                <a:tab pos="7886700" algn="l"/>
                <a:tab pos="8801100" algn="l"/>
                <a:tab pos="9715500" algn="l"/>
                <a:tab pos="10629900" algn="l"/>
              </a:tabLst>
              <a:defRPr/>
            </a:pPr>
            <a:endParaRPr lang="ru-RU" sz="2000" dirty="0">
              <a:solidFill>
                <a:srgbClr val="000000"/>
              </a:solidFill>
              <a:latin typeface="+mn-lt"/>
              <a:cs typeface="+mn-cs"/>
            </a:endParaRPr>
          </a:p>
        </p:txBody>
      </p:sp>
      <p:sp>
        <p:nvSpPr>
          <p:cNvPr id="25604" name="TextBox 6"/>
          <p:cNvSpPr txBox="1">
            <a:spLocks noChangeArrowheads="1"/>
          </p:cNvSpPr>
          <p:nvPr/>
        </p:nvSpPr>
        <p:spPr bwMode="auto">
          <a:xfrm>
            <a:off x="2343150" y="1562100"/>
            <a:ext cx="662146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71500" algn="l"/>
                <a:tab pos="1485900" algn="l"/>
                <a:tab pos="2400300" algn="l"/>
                <a:tab pos="3314700" algn="l"/>
                <a:tab pos="4229100" algn="l"/>
                <a:tab pos="5143500" algn="l"/>
                <a:tab pos="6057900" algn="l"/>
                <a:tab pos="6972300" algn="l"/>
                <a:tab pos="7886700" algn="l"/>
                <a:tab pos="8801100" algn="l"/>
                <a:tab pos="9715500" algn="l"/>
                <a:tab pos="10629900" algn="l"/>
              </a:tabLst>
            </a:pPr>
            <a:r>
              <a:rPr lang="ru-RU" sz="1800" b="1">
                <a:solidFill>
                  <a:srgbClr val="000000"/>
                </a:solidFill>
              </a:rPr>
              <a:t>Изменения п. 2 ч. 3, ч. 4 ст. 104 Реестр недобросовестных поставщиков (подрядчиков, исполнителей)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25605" name="TextBox 7"/>
          <p:cNvSpPr txBox="1">
            <a:spLocks noChangeArrowheads="1"/>
          </p:cNvSpPr>
          <p:nvPr/>
        </p:nvSpPr>
        <p:spPr bwMode="auto">
          <a:xfrm>
            <a:off x="207963" y="2185988"/>
            <a:ext cx="8662987" cy="437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1800" b="1">
                <a:solidFill>
                  <a:schemeClr val="tx1"/>
                </a:solidFill>
              </a:rPr>
              <a:t>В реестр недобросовестных поставщиков включается следующая информация:</a:t>
            </a:r>
            <a:endParaRPr lang="ru-RU" sz="1800">
              <a:solidFill>
                <a:schemeClr val="tx1"/>
              </a:solidFill>
            </a:endParaRPr>
          </a:p>
          <a:p>
            <a:pPr algn="just"/>
            <a:r>
              <a:rPr lang="ru-RU" sz="1800">
                <a:solidFill>
                  <a:schemeClr val="tx1"/>
                </a:solidFill>
              </a:rPr>
              <a:t>наименование, идентификационный номер налогоплательщика юридического лица или для иностранного лица в соответствии с законодательством соответствующего иностранного государства аналог идентификационного номера налогоплательщика, являющегося учредителем юридического лица, указанного в части 2 настоящей статьи </a:t>
            </a:r>
            <a:r>
              <a:rPr lang="ru-RU" sz="1800" b="1" u="sng">
                <a:solidFill>
                  <a:schemeClr val="tx1"/>
                </a:solidFill>
              </a:rPr>
              <a:t>(за исключением публично-правовых образований)</a:t>
            </a:r>
            <a:r>
              <a:rPr lang="ru-RU" sz="1800" u="sng">
                <a:solidFill>
                  <a:schemeClr val="tx1"/>
                </a:solidFill>
              </a:rPr>
              <a:t>, </a:t>
            </a:r>
            <a:r>
              <a:rPr lang="ru-RU" sz="1800">
                <a:solidFill>
                  <a:schemeClr val="tx1"/>
                </a:solidFill>
              </a:rPr>
              <a:t>фамилии, имена, отчества (при наличии) учредителей, членов коллегиальных исполнительных органов, лиц, исполняющих функции единоличного исполнительного органа юридических лиц, указанных в части 2 настоящей статьи.</a:t>
            </a:r>
            <a:r>
              <a:rPr lang="ru-RU" sz="1800">
                <a:solidFill>
                  <a:srgbClr val="000000"/>
                </a:solidFill>
              </a:rPr>
              <a:t> (п. 2 ч. 3 ст. 104)</a:t>
            </a:r>
            <a:endParaRPr lang="ru-RU" sz="1800">
              <a:solidFill>
                <a:schemeClr val="tx1"/>
              </a:solidFill>
            </a:endParaRPr>
          </a:p>
          <a:p>
            <a:pPr algn="just"/>
            <a:endParaRPr lang="ru-RU" sz="800">
              <a:solidFill>
                <a:schemeClr val="tx1"/>
              </a:solidFill>
            </a:endParaRPr>
          </a:p>
          <a:p>
            <a:pPr algn="just"/>
            <a:r>
              <a:rPr lang="ru-RU" sz="1800">
                <a:solidFill>
                  <a:schemeClr val="tx1"/>
                </a:solidFill>
                <a:cs typeface="Times New Roman" pitchFamily="18" charset="0"/>
              </a:rPr>
              <a:t>В случае, если победитель определения поставщика (подрядчика, исполнителя) признан уклонившимся от заключения контракта, заказчик в течение </a:t>
            </a:r>
            <a:r>
              <a:rPr lang="ru-RU" sz="1800" b="1" i="1" u="sng">
                <a:solidFill>
                  <a:schemeClr val="tx1"/>
                </a:solidFill>
                <a:cs typeface="Times New Roman" pitchFamily="18" charset="0"/>
              </a:rPr>
              <a:t>трех рабочих дней</a:t>
            </a:r>
            <a:r>
              <a:rPr lang="ru-RU" sz="1800" b="1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ru-RU" sz="1800">
                <a:solidFill>
                  <a:schemeClr val="tx1"/>
                </a:solidFill>
                <a:cs typeface="Times New Roman" pitchFamily="18" charset="0"/>
              </a:rPr>
              <a:t>с даты признания победителя уклонившимся от заключения контракта направляет в контрольный орган в сфере закупок информацию, предусмотренную пунктами 1 - 3 части 3 настоящей статьи, а также документы, свидетельствующие              об уклонении победителя от заключения контракта.(</a:t>
            </a:r>
            <a:r>
              <a:rPr lang="ru-RU" sz="1800">
                <a:solidFill>
                  <a:srgbClr val="000000"/>
                </a:solidFill>
              </a:rPr>
              <a:t> ч. 4 ст. 104)</a:t>
            </a:r>
            <a:endParaRPr lang="ru-RU" sz="1800">
              <a:solidFill>
                <a:schemeClr val="tx1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A9BD850-09B8-4727-8D70-919027A21570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  <p:sp>
        <p:nvSpPr>
          <p:cNvPr id="27650" name="Text Box 1"/>
          <p:cNvSpPr txBox="1">
            <a:spLocks noChangeArrowheads="1"/>
          </p:cNvSpPr>
          <p:nvPr/>
        </p:nvSpPr>
        <p:spPr bwMode="auto">
          <a:xfrm>
            <a:off x="2565400" y="333375"/>
            <a:ext cx="6337300" cy="925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r>
              <a:rPr lang="ru-RU" sz="1800" b="1" i="1">
                <a:solidFill>
                  <a:schemeClr val="tx1"/>
                </a:solidFill>
              </a:rPr>
              <a:t>Редакция, подготовленная на основе изменений, внесенных Федеральным законом от 29.07.2017 № 267-ФЗ (ред. 29.12.2017), вступающих в силу с 01.06.2018.</a:t>
            </a:r>
            <a:r>
              <a:rPr lang="ru-RU" sz="1800" i="1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27651" name="TextBox 6"/>
          <p:cNvSpPr txBox="1">
            <a:spLocks noChangeArrowheads="1"/>
          </p:cNvSpPr>
          <p:nvPr/>
        </p:nvSpPr>
        <p:spPr bwMode="auto">
          <a:xfrm>
            <a:off x="2268538" y="1292225"/>
            <a:ext cx="6767512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1800">
                <a:solidFill>
                  <a:schemeClr val="tx1"/>
                </a:solidFill>
              </a:rPr>
              <a:t>Часть 1 статьи 45 </a:t>
            </a:r>
            <a:r>
              <a:rPr lang="ru-RU" sz="1800" b="1">
                <a:solidFill>
                  <a:schemeClr val="tx1"/>
                </a:solidFill>
              </a:rPr>
              <a:t>Условия банковской гарантии. </a:t>
            </a:r>
          </a:p>
          <a:p>
            <a:pPr algn="just"/>
            <a:r>
              <a:rPr lang="ru-RU" sz="1800" b="1">
                <a:solidFill>
                  <a:schemeClr val="tx1"/>
                </a:solidFill>
              </a:rPr>
              <a:t>Реестры банковских гарантий</a:t>
            </a:r>
            <a:r>
              <a:rPr lang="ru-RU" sz="1800">
                <a:solidFill>
                  <a:schemeClr val="tx1"/>
                </a:solidFill>
              </a:rPr>
              <a:t> изложена в новой редакции. Дополнение статьи 45 частями 1.1 - 1.2. </a:t>
            </a:r>
          </a:p>
        </p:txBody>
      </p:sp>
      <p:sp>
        <p:nvSpPr>
          <p:cNvPr id="27652" name="TextBox 7"/>
          <p:cNvSpPr txBox="1">
            <a:spLocks noChangeArrowheads="1"/>
          </p:cNvSpPr>
          <p:nvPr/>
        </p:nvSpPr>
        <p:spPr bwMode="auto">
          <a:xfrm>
            <a:off x="101600" y="2182813"/>
            <a:ext cx="8934450" cy="429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1600" b="1">
                <a:solidFill>
                  <a:schemeClr val="tx1"/>
                </a:solidFill>
              </a:rPr>
              <a:t>1.Заказчики в качестве обеспечения заявок и исполнения контрактов принимают банковские гарантии, выданные банками, соответствующими требованиям, установленным Правительством Российской Федерации.</a:t>
            </a:r>
            <a:endParaRPr lang="ru-RU" sz="1600">
              <a:solidFill>
                <a:schemeClr val="tx1"/>
              </a:solidFill>
            </a:endParaRPr>
          </a:p>
          <a:p>
            <a:pPr algn="just"/>
            <a:r>
              <a:rPr lang="ru-RU" sz="1500" b="1">
                <a:solidFill>
                  <a:schemeClr val="tx1"/>
                </a:solidFill>
              </a:rPr>
              <a:t>1.1. </a:t>
            </a:r>
            <a:r>
              <a:rPr lang="ru-RU" sz="1500">
                <a:solidFill>
                  <a:schemeClr val="tx1"/>
                </a:solidFill>
              </a:rPr>
              <a:t>При установлении требований к банкам Правительство РФ устанавливает требования к размеру собственных средств (капитала) банка и уровню кредитного рейтинга, присвоенного российской кредитной организации, сведения о которых внесены Центральным банком РФ в реестр кредитных рейтинговых агентств, по национальной рейтинговой шкале для РФ в соответствии с методологией, соответствие которой подтверждено Центральным банком РФ.</a:t>
            </a:r>
          </a:p>
          <a:p>
            <a:pPr algn="just"/>
            <a:r>
              <a:rPr lang="ru-RU" sz="1500" b="1">
                <a:solidFill>
                  <a:schemeClr val="tx1"/>
                </a:solidFill>
              </a:rPr>
              <a:t>1.2. </a:t>
            </a:r>
            <a:r>
              <a:rPr lang="ru-RU" sz="1500">
                <a:solidFill>
                  <a:schemeClr val="tx1"/>
                </a:solidFill>
              </a:rPr>
              <a:t>Перечень банков, соответствующих установленным требованиям, ведется федеральным органом исполнительной власти по регулированию контрактной системы в сфере закупок на основании сведений, полученных от Центрального банка РФ, и подлежит размещению на официальном сайте федерального органа исполнительной власти по регулированию контрактной системы в сфере закупок в информационно-телекоммуникационной сети «Интернет». В случае выявления обстоятельств, свидетельствующих о соответствии банка, не включенного в перечень, установленным требованиям либо о несоответствии банка, включенного в перечень, установленным требованиям, такие сведения направляются Центральным банком РФ в федеральный орган исполнительной власти по регулированию контрактной системы в сфере закупок в течение пяти дней со дня выявления указанных обстоятельств для внесения соответствующих изменений в перечень.</a:t>
            </a:r>
            <a:endParaRPr lang="ru-RU" sz="1500">
              <a:solidFill>
                <a:schemeClr val="tx1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трелка вниз 9"/>
          <p:cNvSpPr/>
          <p:nvPr/>
        </p:nvSpPr>
        <p:spPr>
          <a:xfrm>
            <a:off x="4284663" y="4940300"/>
            <a:ext cx="431800" cy="3603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31F0E5F-B711-4205-B17E-A371E7B76CD2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  <p:sp>
        <p:nvSpPr>
          <p:cNvPr id="28675" name="Text Box 1"/>
          <p:cNvSpPr txBox="1">
            <a:spLocks noChangeArrowheads="1"/>
          </p:cNvSpPr>
          <p:nvPr/>
        </p:nvSpPr>
        <p:spPr bwMode="auto">
          <a:xfrm>
            <a:off x="2565400" y="333375"/>
            <a:ext cx="6337300" cy="925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r>
              <a:rPr lang="ru-RU" sz="1800" b="1" i="1">
                <a:solidFill>
                  <a:schemeClr val="tx1"/>
                </a:solidFill>
              </a:rPr>
              <a:t>Редакция, подготовленная на основе изменений, внесенных Федеральным законом от 31.12.2017 № 504-ФЗ, вступающих в силу  с 01.07.2018.</a:t>
            </a:r>
          </a:p>
        </p:txBody>
      </p:sp>
      <p:sp>
        <p:nvSpPr>
          <p:cNvPr id="28676" name="TextBox 6"/>
          <p:cNvSpPr txBox="1">
            <a:spLocks noChangeArrowheads="1"/>
          </p:cNvSpPr>
          <p:nvPr/>
        </p:nvSpPr>
        <p:spPr bwMode="auto">
          <a:xfrm>
            <a:off x="98425" y="2060575"/>
            <a:ext cx="8934450" cy="289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1300">
                <a:solidFill>
                  <a:schemeClr val="tx1"/>
                </a:solidFill>
              </a:rPr>
              <a:t>17) </a:t>
            </a:r>
            <a:r>
              <a:rPr lang="ru-RU" sz="1300" b="1">
                <a:solidFill>
                  <a:schemeClr val="tx1"/>
                </a:solidFill>
              </a:rPr>
              <a:t>Электронная  площадка </a:t>
            </a:r>
            <a:r>
              <a:rPr lang="ru-RU" sz="1300">
                <a:solidFill>
                  <a:schemeClr val="tx1"/>
                </a:solidFill>
              </a:rPr>
              <a:t>- сайт в информационно-телекоммуникационной сети "Интернет",                на котором проводятся   конкурентные  способы  определения   поставщиков (подрядчиков,  исполнителей) в электронной форме, за исключением закрытых способов  определения поставщиков   (подрядчиков,   исполнителей)   в электронной форме;</a:t>
            </a:r>
          </a:p>
          <a:p>
            <a:pPr algn="just"/>
            <a:r>
              <a:rPr lang="ru-RU" sz="1300">
                <a:solidFill>
                  <a:schemeClr val="tx1"/>
                </a:solidFill>
              </a:rPr>
              <a:t>18) </a:t>
            </a:r>
            <a:r>
              <a:rPr lang="ru-RU" sz="1300" b="1">
                <a:solidFill>
                  <a:schemeClr val="tx1"/>
                </a:solidFill>
              </a:rPr>
              <a:t>Оператор   электронной   площадки  </a:t>
            </a:r>
            <a:r>
              <a:rPr lang="ru-RU" sz="1300">
                <a:solidFill>
                  <a:schemeClr val="tx1"/>
                </a:solidFill>
              </a:rPr>
              <a:t>-  непубличное  хозяйственное общество, которое владеет электронной  площадкой,  в том числе необходимыми для ее функционирования программно-аппаратными средствами, обеспечивает ее функционирование и включено                                в утвержденный  Правительством  Российской  Федерации  перечень операторов электронных площадок;</a:t>
            </a:r>
          </a:p>
          <a:p>
            <a:pPr algn="just"/>
            <a:r>
              <a:rPr lang="ru-RU" sz="1300">
                <a:solidFill>
                  <a:schemeClr val="tx1"/>
                </a:solidFill>
              </a:rPr>
              <a:t>19) </a:t>
            </a:r>
            <a:r>
              <a:rPr lang="ru-RU" sz="1300" b="1">
                <a:solidFill>
                  <a:schemeClr val="tx1"/>
                </a:solidFill>
              </a:rPr>
              <a:t>Специализированная   электронная   площадка   </a:t>
            </a:r>
            <a:r>
              <a:rPr lang="ru-RU" sz="1300">
                <a:solidFill>
                  <a:schemeClr val="tx1"/>
                </a:solidFill>
              </a:rPr>
              <a:t>-  информационная  система, доступ                        к  которой  осуществляется  с  использованием  защищенных каналов связи  и  на которой проводятся закрытые конкурентные способы определения поставщиков в электронной форме;</a:t>
            </a:r>
          </a:p>
          <a:p>
            <a:pPr algn="just"/>
            <a:r>
              <a:rPr lang="ru-RU" sz="1300">
                <a:solidFill>
                  <a:schemeClr val="tx1"/>
                </a:solidFill>
              </a:rPr>
              <a:t>20) </a:t>
            </a:r>
            <a:r>
              <a:rPr lang="ru-RU" sz="1300" b="1">
                <a:solidFill>
                  <a:schemeClr val="tx1"/>
                </a:solidFill>
              </a:rPr>
              <a:t>Оператор  специализированной  электронной  площадки  </a:t>
            </a:r>
            <a:r>
              <a:rPr lang="ru-RU" sz="1300">
                <a:solidFill>
                  <a:schemeClr val="tx1"/>
                </a:solidFill>
              </a:rPr>
              <a:t>- российское юридическое   лицо,   которое   владеет   специализированной  электронной площадкой,   в   том   числе   необходимыми   для   ее   функционирования программно-аппаратными  средствами,  обеспечивает  ее функционирование и включено в утвержденный  Правительством  Российской  Федерации  перечень  операторов специализированных электронных площадок.</a:t>
            </a:r>
          </a:p>
        </p:txBody>
      </p:sp>
      <p:sp>
        <p:nvSpPr>
          <p:cNvPr id="28677" name="TextBox 7"/>
          <p:cNvSpPr txBox="1">
            <a:spLocks noChangeArrowheads="1"/>
          </p:cNvSpPr>
          <p:nvPr/>
        </p:nvSpPr>
        <p:spPr bwMode="auto">
          <a:xfrm>
            <a:off x="2287588" y="1576388"/>
            <a:ext cx="676910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800">
                <a:solidFill>
                  <a:schemeClr val="tx1"/>
                </a:solidFill>
              </a:rPr>
              <a:t> </a:t>
            </a:r>
            <a:r>
              <a:rPr lang="ru-RU" sz="1600">
                <a:solidFill>
                  <a:schemeClr val="tx1"/>
                </a:solidFill>
              </a:rPr>
              <a:t>Дополнение статьи 3 </a:t>
            </a:r>
            <a:r>
              <a:rPr lang="ru-RU" sz="1600" b="1">
                <a:solidFill>
                  <a:schemeClr val="tx1"/>
                </a:solidFill>
              </a:rPr>
              <a:t>Основные понятия, используемые в настоящем Федеральном законе</a:t>
            </a:r>
            <a:r>
              <a:rPr lang="ru-RU" sz="1600">
                <a:solidFill>
                  <a:schemeClr val="tx1"/>
                </a:solidFill>
              </a:rPr>
              <a:t> пунктами 17 - 20.</a:t>
            </a:r>
          </a:p>
        </p:txBody>
      </p:sp>
      <p:sp>
        <p:nvSpPr>
          <p:cNvPr id="28678" name="TextBox 6"/>
          <p:cNvSpPr txBox="1">
            <a:spLocks noChangeArrowheads="1"/>
          </p:cNvSpPr>
          <p:nvPr/>
        </p:nvSpPr>
        <p:spPr bwMode="auto">
          <a:xfrm>
            <a:off x="101600" y="5232400"/>
            <a:ext cx="8964613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>
                <a:solidFill>
                  <a:schemeClr val="tx1"/>
                </a:solidFill>
                <a:latin typeface="Arial" charset="0"/>
              </a:rPr>
              <a:t>Федеральным законом № 504-ФЗ реализована реформа системы государственных и муниципальных  закупок, предполагающая полный перевод конкурентных процедур закупок в электронную форму, в связи с чем способы определения поставщиков по тесту Закона о контрактной системе именуются как </a:t>
            </a:r>
            <a:r>
              <a:rPr lang="ru-RU" sz="1600" b="1">
                <a:solidFill>
                  <a:schemeClr val="tx1"/>
                </a:solidFill>
                <a:latin typeface="Arial" charset="0"/>
              </a:rPr>
              <a:t>«электронные процедуры».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31060A4-AD8E-4DE6-A335-89C90C24C494}" type="slidenum">
              <a:rPr lang="ru-RU" smtClean="0"/>
              <a:pPr>
                <a:defRPr/>
              </a:pPr>
              <a:t>8</a:t>
            </a:fld>
            <a:endParaRPr lang="ru-RU" dirty="0"/>
          </a:p>
        </p:txBody>
      </p:sp>
      <p:sp>
        <p:nvSpPr>
          <p:cNvPr id="30722" name="Text Box 1"/>
          <p:cNvSpPr txBox="1">
            <a:spLocks noChangeArrowheads="1"/>
          </p:cNvSpPr>
          <p:nvPr/>
        </p:nvSpPr>
        <p:spPr bwMode="auto">
          <a:xfrm>
            <a:off x="2565400" y="333375"/>
            <a:ext cx="6337300" cy="925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r>
              <a:rPr lang="ru-RU" sz="1800" b="1" i="1">
                <a:solidFill>
                  <a:schemeClr val="tx1"/>
                </a:solidFill>
              </a:rPr>
              <a:t>Редакция, подготовленная на основе изменений, внесенных Федеральным законом от 31.12.2017 № 504-ФЗ, вступающих в силу  с 01.07.2018.</a:t>
            </a:r>
          </a:p>
        </p:txBody>
      </p:sp>
      <p:sp>
        <p:nvSpPr>
          <p:cNvPr id="30723" name="TextBox 6"/>
          <p:cNvSpPr txBox="1">
            <a:spLocks noChangeArrowheads="1"/>
          </p:cNvSpPr>
          <p:nvPr/>
        </p:nvSpPr>
        <p:spPr bwMode="auto">
          <a:xfrm>
            <a:off x="119063" y="1951038"/>
            <a:ext cx="8936037" cy="323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1600">
                <a:solidFill>
                  <a:schemeClr val="tx1"/>
                </a:solidFill>
                <a:cs typeface="Times New Roman" pitchFamily="18" charset="0"/>
              </a:rPr>
              <a:t>                                                 </a:t>
            </a:r>
            <a:r>
              <a:rPr lang="ru-RU" sz="1700">
                <a:solidFill>
                  <a:schemeClr val="tx1"/>
                </a:solidFill>
                <a:cs typeface="Times New Roman" pitchFamily="18" charset="0"/>
              </a:rPr>
              <a:t>Конкурентными способами определения поставщиков являются                            </a:t>
            </a:r>
            <a:r>
              <a:rPr lang="ru-RU" sz="1700">
                <a:cs typeface="Times New Roman" pitchFamily="18" charset="0"/>
              </a:rPr>
              <a:t>.</a:t>
            </a:r>
            <a:r>
              <a:rPr lang="ru-RU" sz="1700">
                <a:solidFill>
                  <a:schemeClr val="tx1"/>
                </a:solidFill>
                <a:cs typeface="Times New Roman" pitchFamily="18" charset="0"/>
              </a:rPr>
              <a:t>                            конкурсы (открытый конкурс, конкурс с ограниченным участием, двухэтапный конкурс, закрытый конкурс, закрытый конкурс с ограниченным участием, закрытый двухэтапный конкурс), аукционы (электронный аукцион, закрытый аукцион), запрос котировок, запрос предложений. </a:t>
            </a:r>
          </a:p>
          <a:p>
            <a:pPr algn="just"/>
            <a:r>
              <a:rPr lang="ru-RU" sz="1700">
                <a:solidFill>
                  <a:schemeClr val="tx1"/>
                </a:solidFill>
                <a:cs typeface="Times New Roman" pitchFamily="18" charset="0"/>
              </a:rPr>
              <a:t>С учетом особенностей, установленных настоящим Федеральным законом, в электронной форме проводятся открытый конкурс, конкурс с ограниченным участием, двухэтапный конкурс, электронный аукцион, запрос котировок, запрос предложений (далее также - </a:t>
            </a:r>
            <a:r>
              <a:rPr lang="ru-RU" sz="1700" i="1" u="sng">
                <a:solidFill>
                  <a:schemeClr val="tx1"/>
                </a:solidFill>
                <a:cs typeface="Times New Roman" pitchFamily="18" charset="0"/>
              </a:rPr>
              <a:t>электронные процедуры</a:t>
            </a:r>
            <a:r>
              <a:rPr lang="ru-RU" sz="1700">
                <a:solidFill>
                  <a:schemeClr val="tx1"/>
                </a:solidFill>
                <a:cs typeface="Times New Roman" pitchFamily="18" charset="0"/>
              </a:rPr>
              <a:t>), а также в случаях, установленных решением Правительства Российской Федерации, предусмотренным частью 3 статьи 84.1 настоящего Федерального закона, закрытый конкурс, закрытый конкурс с ограниченным участием, закрытый двухэтапный конкурс, закрытый аукцион (далее также - закрытые </a:t>
            </a:r>
            <a:r>
              <a:rPr lang="ru-RU" sz="1700" i="1" u="sng">
                <a:solidFill>
                  <a:schemeClr val="tx1"/>
                </a:solidFill>
                <a:cs typeface="Times New Roman" pitchFamily="18" charset="0"/>
              </a:rPr>
              <a:t>электронные процедуры).</a:t>
            </a:r>
            <a:r>
              <a:rPr lang="ru-RU" sz="170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ru-RU" sz="1700">
                <a:cs typeface="Times New Roman" pitchFamily="18" charset="0"/>
              </a:rPr>
              <a:t>. </a:t>
            </a:r>
            <a:endParaRPr lang="ru-RU" sz="1700" b="1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30724" name="TextBox 7"/>
          <p:cNvSpPr txBox="1">
            <a:spLocks noChangeArrowheads="1"/>
          </p:cNvSpPr>
          <p:nvPr/>
        </p:nvSpPr>
        <p:spPr bwMode="auto">
          <a:xfrm>
            <a:off x="2565400" y="1268413"/>
            <a:ext cx="647065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1800">
                <a:solidFill>
                  <a:schemeClr val="tx1"/>
                </a:solidFill>
              </a:rPr>
              <a:t> </a:t>
            </a:r>
            <a:r>
              <a:rPr lang="ru-RU" sz="1600">
                <a:solidFill>
                  <a:schemeClr val="tx1"/>
                </a:solidFill>
                <a:cs typeface="Times New Roman" pitchFamily="18" charset="0"/>
              </a:rPr>
              <a:t>Часть 2 статьи 24 Способы определения поставщиков (подрядчиков, исполнителей) изложена в новой редакции</a:t>
            </a:r>
          </a:p>
        </p:txBody>
      </p:sp>
      <p:sp>
        <p:nvSpPr>
          <p:cNvPr id="30725" name="Прямоугольник 1"/>
          <p:cNvSpPr>
            <a:spLocks noChangeArrowheads="1"/>
          </p:cNvSpPr>
          <p:nvPr/>
        </p:nvSpPr>
        <p:spPr bwMode="auto">
          <a:xfrm>
            <a:off x="366713" y="2854325"/>
            <a:ext cx="85074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ru-RU" sz="200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30726" name="Прямоугольник 3"/>
          <p:cNvSpPr>
            <a:spLocks noChangeArrowheads="1"/>
          </p:cNvSpPr>
          <p:nvPr/>
        </p:nvSpPr>
        <p:spPr bwMode="auto">
          <a:xfrm>
            <a:off x="119063" y="5229225"/>
            <a:ext cx="8916987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ru-RU" sz="1400">
                <a:solidFill>
                  <a:schemeClr val="tx1"/>
                </a:solidFill>
                <a:latin typeface="Arial" charset="0"/>
              </a:rPr>
              <a:t>Введена статья 24.1. </a:t>
            </a:r>
            <a:r>
              <a:rPr lang="ru-RU" sz="1400" b="1">
                <a:solidFill>
                  <a:schemeClr val="tx1"/>
                </a:solidFill>
                <a:latin typeface="Arial" charset="0"/>
              </a:rPr>
              <a:t>Особенности проведения электронных процедур, закрытых электронных процедур</a:t>
            </a:r>
          </a:p>
        </p:txBody>
      </p:sp>
      <p:sp>
        <p:nvSpPr>
          <p:cNvPr id="30727" name="Прямоугольник 5"/>
          <p:cNvSpPr>
            <a:spLocks noChangeArrowheads="1"/>
          </p:cNvSpPr>
          <p:nvPr/>
        </p:nvSpPr>
        <p:spPr bwMode="auto">
          <a:xfrm>
            <a:off x="119063" y="5661025"/>
            <a:ext cx="8916987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ru-RU" sz="1400">
                <a:solidFill>
                  <a:schemeClr val="tx1"/>
                </a:solidFill>
                <a:latin typeface="Arial" charset="0"/>
              </a:rPr>
              <a:t>Введена статья 24.2. </a:t>
            </a:r>
            <a:r>
              <a:rPr lang="ru-RU" sz="1400" b="1">
                <a:solidFill>
                  <a:schemeClr val="tx1"/>
                </a:solidFill>
                <a:latin typeface="Arial" charset="0"/>
              </a:rPr>
              <a:t>Регистрация участников закупок в единой информационной системе и их аккредитация на электронных площадках. Единый реестр участников закупок (вступает с 01.01.2019)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0C9DED-7ED6-4C82-A041-255EBA8CBB9F}" type="slidenum">
              <a:rPr lang="ru-RU" smtClean="0"/>
              <a:pPr>
                <a:defRPr/>
              </a:pPr>
              <a:t>9</a:t>
            </a:fld>
            <a:endParaRPr lang="ru-RU" dirty="0"/>
          </a:p>
        </p:txBody>
      </p:sp>
      <p:sp>
        <p:nvSpPr>
          <p:cNvPr id="31746" name="Text Box 1"/>
          <p:cNvSpPr txBox="1">
            <a:spLocks noChangeArrowheads="1"/>
          </p:cNvSpPr>
          <p:nvPr/>
        </p:nvSpPr>
        <p:spPr bwMode="auto">
          <a:xfrm>
            <a:off x="2565400" y="333375"/>
            <a:ext cx="6337300" cy="925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r>
              <a:rPr lang="ru-RU" sz="1800" b="1" i="1">
                <a:solidFill>
                  <a:schemeClr val="tx1"/>
                </a:solidFill>
              </a:rPr>
              <a:t>Редакция, подготовленная на основе изменений, внесенных Федеральным законом от 31.12.2017 № 504-ФЗ, вступающих в силу  с 01.07.2018.</a:t>
            </a:r>
          </a:p>
        </p:txBody>
      </p:sp>
      <p:sp>
        <p:nvSpPr>
          <p:cNvPr id="31747" name="Прямоугольник 1"/>
          <p:cNvSpPr>
            <a:spLocks noChangeArrowheads="1"/>
          </p:cNvSpPr>
          <p:nvPr/>
        </p:nvSpPr>
        <p:spPr bwMode="auto">
          <a:xfrm>
            <a:off x="366713" y="2854325"/>
            <a:ext cx="85074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ru-RU" sz="2000">
              <a:solidFill>
                <a:schemeClr val="tx1"/>
              </a:solidFill>
              <a:cs typeface="Times New Roman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0" y="2060848"/>
          <a:ext cx="9144000" cy="51838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95936"/>
                <a:gridCol w="5148064"/>
              </a:tblGrid>
              <a:tr h="191264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Открытый конкурс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Конкурс в электронной форме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848531">
                <a:tc>
                  <a:txBody>
                    <a:bodyPr/>
                    <a:lstStyle/>
                    <a:p>
                      <a:pPr algn="just"/>
                      <a:endParaRPr lang="ru-RU" sz="1800" b="0" i="1" u="none" strike="noStrike" kern="1200" baseline="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just"/>
                      <a:r>
                        <a:rPr lang="ru-RU" sz="1800" b="0" i="1" u="none" strike="noStrike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Участник открытого конкурса подает в письменной форме заявку на участие в открытом конкурсе в запечатанном конверте, не позволяющем просматривать содержание заявки до вскрытия, </a:t>
                      </a:r>
                      <a:r>
                        <a:rPr lang="ru-RU" sz="1800" b="0" i="1" u="none" strike="sngStrike" kern="12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или в форме электронного документа (если такая форма подачи заявки допускается конкурсной документацией).</a:t>
                      </a:r>
                    </a:p>
                    <a:p>
                      <a:pPr algn="just"/>
                      <a:endParaRPr lang="ru-RU" sz="1800" b="0" i="1" u="none" strike="noStrike" kern="1200" baseline="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i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Глава 3 дополняется новыми статьями 54.1-54.7.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i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Заявка должна будет состоять из двух частей и предложения о цене контракта. Все три электронных документа потребуется одновременно направить оператору электронной площадки.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i="1" kern="1200" dirty="0" smtClean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Процедура конкурса </a:t>
                      </a:r>
                      <a:r>
                        <a:rPr kumimoji="0" lang="ru-RU" sz="1600" i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будет состоять из следующих этапов: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ru-RU" sz="1600" i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подача заявок на электронной площадке;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ru-RU" sz="1600" i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рассмотрение и оценка первых частей заявок;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ru-RU" sz="1600" i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подача окончательных предложений о цене контракта на электронной площадке;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ru-RU" sz="1600" i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рассмотрение и оценка вторых частей заявок;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ru-RU" sz="1600" i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заключение контракта.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13197</TotalTime>
  <Words>2235</Words>
  <Application>Microsoft Office PowerPoint</Application>
  <PresentationFormat>Экран (4:3)</PresentationFormat>
  <Paragraphs>134</Paragraphs>
  <Slides>20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2</vt:i4>
      </vt:variant>
      <vt:variant>
        <vt:lpstr>Заголовки слайдов</vt:lpstr>
      </vt:variant>
      <vt:variant>
        <vt:i4>20</vt:i4>
      </vt:variant>
    </vt:vector>
  </HeadingPairs>
  <TitlesOfParts>
    <vt:vector size="25" baseType="lpstr">
      <vt:lpstr>Times New Roman</vt:lpstr>
      <vt:lpstr>Arial</vt:lpstr>
      <vt:lpstr>Tahoma</vt:lpstr>
      <vt:lpstr>1_Оформление по умолчанию</vt:lpstr>
      <vt:lpstr>1_Оформление по умолчанию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ФЕДЕРАЛЬНАЯ АНТИМОНОПОЛЬНАЯ СЛУЖБА</dc:title>
  <dc:creator>ФАС России - Управление по контролю за размещением госзаказа</dc:creator>
  <cp:lastModifiedBy>to66-shabanova</cp:lastModifiedBy>
  <cp:revision>619</cp:revision>
  <cp:lastPrinted>2018-01-25T09:29:06Z</cp:lastPrinted>
  <dcterms:created xsi:type="dcterms:W3CDTF">1601-01-01T00:00:00Z</dcterms:created>
  <dcterms:modified xsi:type="dcterms:W3CDTF">2018-04-18T07:12:43Z</dcterms:modified>
</cp:coreProperties>
</file>